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7"/>
  </p:notesMasterIdLst>
  <p:sldIdLst>
    <p:sldId id="257" r:id="rId2"/>
    <p:sldId id="258" r:id="rId3"/>
    <p:sldId id="259" r:id="rId4"/>
    <p:sldId id="260" r:id="rId5"/>
    <p:sldId id="261"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9" r:id="rId42"/>
    <p:sldId id="300"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150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83CE79-6117-4990-B376-26057CDE22AB}" type="datetimeFigureOut">
              <a:rPr lang="es-ES" smtClean="0"/>
              <a:t>09/10/2020</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B5ABE9-8928-4ABC-9B15-ADFA44A0455A}" type="slidenum">
              <a:rPr lang="es-ES" smtClean="0"/>
              <a:t>‹Nº›</a:t>
            </a:fld>
            <a:endParaRPr lang="es-ES"/>
          </a:p>
        </p:txBody>
      </p:sp>
    </p:spTree>
    <p:extLst>
      <p:ext uri="{BB962C8B-B14F-4D97-AF65-F5344CB8AC3E}">
        <p14:creationId xmlns:p14="http://schemas.microsoft.com/office/powerpoint/2010/main" val="2383585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Reales </a:t>
            </a:r>
            <a:r>
              <a:rPr lang="es-ES" dirty="0" err="1"/>
              <a:t>Alcazares</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t>2</a:t>
            </a:fld>
            <a:endParaRPr lang="es-ES"/>
          </a:p>
        </p:txBody>
      </p:sp>
    </p:spTree>
    <p:extLst>
      <p:ext uri="{BB962C8B-B14F-4D97-AF65-F5344CB8AC3E}">
        <p14:creationId xmlns:p14="http://schemas.microsoft.com/office/powerpoint/2010/main" val="1672881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almogarave</a:t>
            </a:r>
            <a:r>
              <a:rPr lang="es-ES" dirty="0"/>
              <a:t> Plaza de la </a:t>
            </a:r>
            <a:r>
              <a:rPr lang="es-ES" dirty="0" err="1"/>
              <a:t>Contratacion</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t>3</a:t>
            </a:fld>
            <a:endParaRPr lang="es-ES"/>
          </a:p>
        </p:txBody>
      </p:sp>
    </p:spTree>
    <p:extLst>
      <p:ext uri="{BB962C8B-B14F-4D97-AF65-F5344CB8AC3E}">
        <p14:creationId xmlns:p14="http://schemas.microsoft.com/office/powerpoint/2010/main" val="583802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Reales </a:t>
            </a:r>
            <a:r>
              <a:rPr lang="es-ES" dirty="0" err="1"/>
              <a:t>Alcazares</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t>4</a:t>
            </a:fld>
            <a:endParaRPr lang="es-ES"/>
          </a:p>
        </p:txBody>
      </p:sp>
    </p:spTree>
    <p:extLst>
      <p:ext uri="{BB962C8B-B14F-4D97-AF65-F5344CB8AC3E}">
        <p14:creationId xmlns:p14="http://schemas.microsoft.com/office/powerpoint/2010/main" val="3609657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Reales </a:t>
            </a:r>
            <a:r>
              <a:rPr lang="es-ES" dirty="0" err="1"/>
              <a:t>Alcazares</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t>5</a:t>
            </a:fld>
            <a:endParaRPr lang="es-ES"/>
          </a:p>
        </p:txBody>
      </p:sp>
    </p:spTree>
    <p:extLst>
      <p:ext uri="{BB962C8B-B14F-4D97-AF65-F5344CB8AC3E}">
        <p14:creationId xmlns:p14="http://schemas.microsoft.com/office/powerpoint/2010/main" val="3557800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Reales </a:t>
            </a:r>
            <a:r>
              <a:rPr lang="es-ES" dirty="0" err="1"/>
              <a:t>Alcazares</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t>6</a:t>
            </a:fld>
            <a:endParaRPr lang="es-ES"/>
          </a:p>
        </p:txBody>
      </p:sp>
    </p:spTree>
    <p:extLst>
      <p:ext uri="{BB962C8B-B14F-4D97-AF65-F5344CB8AC3E}">
        <p14:creationId xmlns:p14="http://schemas.microsoft.com/office/powerpoint/2010/main" val="1004885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Reales</a:t>
            </a:r>
            <a:r>
              <a:rPr lang="es-ES" baseline="0" dirty="0"/>
              <a:t> </a:t>
            </a:r>
            <a:r>
              <a:rPr lang="es-ES" baseline="0" dirty="0" err="1"/>
              <a:t>Alcazares</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t>7</a:t>
            </a:fld>
            <a:endParaRPr lang="es-ES"/>
          </a:p>
        </p:txBody>
      </p:sp>
    </p:spTree>
    <p:extLst>
      <p:ext uri="{BB962C8B-B14F-4D97-AF65-F5344CB8AC3E}">
        <p14:creationId xmlns:p14="http://schemas.microsoft.com/office/powerpoint/2010/main" val="1944464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Alhambra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8</a:t>
            </a:fld>
            <a:endParaRPr lang="es-ES"/>
          </a:p>
        </p:txBody>
      </p:sp>
    </p:spTree>
    <p:extLst>
      <p:ext uri="{BB962C8B-B14F-4D97-AF65-F5344CB8AC3E}">
        <p14:creationId xmlns:p14="http://schemas.microsoft.com/office/powerpoint/2010/main" val="1605289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Alhambra Patio de los Arrayanes</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9</a:t>
            </a:fld>
            <a:endParaRPr lang="es-ES"/>
          </a:p>
        </p:txBody>
      </p:sp>
    </p:spTree>
    <p:extLst>
      <p:ext uri="{BB962C8B-B14F-4D97-AF65-F5344CB8AC3E}">
        <p14:creationId xmlns:p14="http://schemas.microsoft.com/office/powerpoint/2010/main" val="2155530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10</a:t>
            </a:fld>
            <a:endParaRPr lang="es-ES"/>
          </a:p>
        </p:txBody>
      </p:sp>
    </p:spTree>
    <p:extLst>
      <p:ext uri="{BB962C8B-B14F-4D97-AF65-F5344CB8AC3E}">
        <p14:creationId xmlns:p14="http://schemas.microsoft.com/office/powerpoint/2010/main" val="4235838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Botanico</a:t>
            </a:r>
            <a:r>
              <a:rPr lang="es-ES" dirty="0"/>
              <a:t> de Madrid</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11</a:t>
            </a:fld>
            <a:endParaRPr lang="es-ES"/>
          </a:p>
        </p:txBody>
      </p:sp>
    </p:spTree>
    <p:extLst>
      <p:ext uri="{BB962C8B-B14F-4D97-AF65-F5344CB8AC3E}">
        <p14:creationId xmlns:p14="http://schemas.microsoft.com/office/powerpoint/2010/main" val="1002168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Cristina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12</a:t>
            </a:fld>
            <a:endParaRPr lang="es-ES"/>
          </a:p>
        </p:txBody>
      </p:sp>
    </p:spTree>
    <p:extLst>
      <p:ext uri="{BB962C8B-B14F-4D97-AF65-F5344CB8AC3E}">
        <p14:creationId xmlns:p14="http://schemas.microsoft.com/office/powerpoint/2010/main" val="41950201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a:t>
            </a:r>
            <a:r>
              <a:rPr lang="es-ES" dirty="0" err="1"/>
              <a:t>Maria</a:t>
            </a:r>
            <a:r>
              <a:rPr lang="es-ES" dirty="0"/>
              <a:t> Luisa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13</a:t>
            </a:fld>
            <a:endParaRPr lang="es-ES"/>
          </a:p>
        </p:txBody>
      </p:sp>
    </p:spTree>
    <p:extLst>
      <p:ext uri="{BB962C8B-B14F-4D97-AF65-F5344CB8AC3E}">
        <p14:creationId xmlns:p14="http://schemas.microsoft.com/office/powerpoint/2010/main" val="6967554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baseline="0" dirty="0"/>
              <a:t> </a:t>
            </a:r>
            <a:r>
              <a:rPr lang="es-ES" dirty="0"/>
              <a:t>del</a:t>
            </a:r>
            <a:r>
              <a:rPr lang="es-ES" baseline="0" dirty="0"/>
              <a:t> </a:t>
            </a:r>
            <a:r>
              <a:rPr lang="es-ES" dirty="0" err="1"/>
              <a:t>Principe</a:t>
            </a:r>
            <a:r>
              <a:rPr lang="es-ES" baseline="0" dirty="0"/>
              <a:t> </a:t>
            </a:r>
            <a:r>
              <a:rPr lang="es-ES" dirty="0"/>
              <a:t>de</a:t>
            </a:r>
            <a:r>
              <a:rPr lang="es-ES" baseline="0" dirty="0"/>
              <a:t> </a:t>
            </a:r>
            <a:r>
              <a:rPr lang="es-ES" dirty="0" err="1"/>
              <a:t>Anglona</a:t>
            </a:r>
            <a:r>
              <a:rPr lang="es-ES" dirty="0"/>
              <a:t>.-Fuente</a:t>
            </a:r>
            <a:r>
              <a:rPr lang="es-ES" baseline="0" dirty="0"/>
              <a:t> c</a:t>
            </a:r>
            <a:r>
              <a:rPr lang="es-ES" dirty="0"/>
              <a:t>entral</a:t>
            </a:r>
            <a:r>
              <a:rPr lang="es-ES" baseline="0" dirty="0"/>
              <a:t> </a:t>
            </a:r>
            <a:r>
              <a:rPr lang="es-ES" dirty="0"/>
              <a:t>y</a:t>
            </a:r>
            <a:r>
              <a:rPr lang="es-ES" baseline="0" dirty="0"/>
              <a:t> </a:t>
            </a:r>
            <a:r>
              <a:rPr lang="es-ES" dirty="0"/>
              <a:t>templete</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14</a:t>
            </a:fld>
            <a:endParaRPr lang="es-ES"/>
          </a:p>
        </p:txBody>
      </p:sp>
    </p:spTree>
    <p:extLst>
      <p:ext uri="{BB962C8B-B14F-4D97-AF65-F5344CB8AC3E}">
        <p14:creationId xmlns:p14="http://schemas.microsoft.com/office/powerpoint/2010/main" val="83292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baseline="0" dirty="0"/>
              <a:t> de </a:t>
            </a:r>
            <a:r>
              <a:rPr lang="es-ES" baseline="0" dirty="0" err="1"/>
              <a:t>Monforte</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t>15</a:t>
            </a:fld>
            <a:endParaRPr lang="es-ES"/>
          </a:p>
        </p:txBody>
      </p:sp>
    </p:spTree>
    <p:extLst>
      <p:ext uri="{BB962C8B-B14F-4D97-AF65-F5344CB8AC3E}">
        <p14:creationId xmlns:p14="http://schemas.microsoft.com/office/powerpoint/2010/main" val="912031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a:t>
            </a:r>
            <a:r>
              <a:rPr lang="es-ES" dirty="0" err="1"/>
              <a:t>Winthuysen</a:t>
            </a:r>
            <a:r>
              <a:rPr lang="es-ES" dirty="0"/>
              <a:t>.-Patio de los </a:t>
            </a:r>
            <a:r>
              <a:rPr lang="es-ES" dirty="0" err="1"/>
              <a:t>Cepero</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t>16</a:t>
            </a:fld>
            <a:endParaRPr lang="es-ES"/>
          </a:p>
        </p:txBody>
      </p:sp>
    </p:spTree>
    <p:extLst>
      <p:ext uri="{BB962C8B-B14F-4D97-AF65-F5344CB8AC3E}">
        <p14:creationId xmlns:p14="http://schemas.microsoft.com/office/powerpoint/2010/main" val="435215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a:t>
            </a:r>
            <a:r>
              <a:rPr lang="es-ES" dirty="0" err="1"/>
              <a:t>Guzman</a:t>
            </a:r>
            <a:r>
              <a:rPr lang="es-ES" dirty="0"/>
              <a:t>.--Sevilla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17</a:t>
            </a:fld>
            <a:endParaRPr lang="es-ES"/>
          </a:p>
        </p:txBody>
      </p:sp>
    </p:spTree>
    <p:extLst>
      <p:ext uri="{BB962C8B-B14F-4D97-AF65-F5344CB8AC3E}">
        <p14:creationId xmlns:p14="http://schemas.microsoft.com/office/powerpoint/2010/main" val="2307151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Las Casa de la </a:t>
            </a:r>
            <a:r>
              <a:rPr lang="es-ES" dirty="0" err="1"/>
              <a:t>Juderia</a:t>
            </a:r>
            <a:r>
              <a:rPr lang="es-ES" dirty="0"/>
              <a:t>.-Sevilla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18</a:t>
            </a:fld>
            <a:endParaRPr lang="es-ES"/>
          </a:p>
        </p:txBody>
      </p:sp>
    </p:spTree>
    <p:extLst>
      <p:ext uri="{BB962C8B-B14F-4D97-AF65-F5344CB8AC3E}">
        <p14:creationId xmlns:p14="http://schemas.microsoft.com/office/powerpoint/2010/main" val="1291428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Huerta e la Cartuja de Santa </a:t>
            </a:r>
            <a:r>
              <a:rPr lang="es-ES" dirty="0" err="1"/>
              <a:t>Maria</a:t>
            </a:r>
            <a:r>
              <a:rPr lang="es-ES" dirty="0"/>
              <a:t> de las Cuevas</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19</a:t>
            </a:fld>
            <a:endParaRPr lang="es-ES"/>
          </a:p>
        </p:txBody>
      </p:sp>
    </p:spTree>
    <p:extLst>
      <p:ext uri="{BB962C8B-B14F-4D97-AF65-F5344CB8AC3E}">
        <p14:creationId xmlns:p14="http://schemas.microsoft.com/office/powerpoint/2010/main" val="3154105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Pilatos.-Sevilla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20</a:t>
            </a:fld>
            <a:endParaRPr lang="es-ES"/>
          </a:p>
        </p:txBody>
      </p:sp>
    </p:spTree>
    <p:extLst>
      <p:ext uri="{BB962C8B-B14F-4D97-AF65-F5344CB8AC3E}">
        <p14:creationId xmlns:p14="http://schemas.microsoft.com/office/powerpoint/2010/main" val="1616401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a:t>
            </a:r>
            <a:r>
              <a:rPr lang="es-ES" baseline="0" dirty="0"/>
              <a:t> de Pilatos</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t>21</a:t>
            </a:fld>
            <a:endParaRPr lang="es-ES"/>
          </a:p>
        </p:txBody>
      </p:sp>
    </p:spTree>
    <p:extLst>
      <p:ext uri="{BB962C8B-B14F-4D97-AF65-F5344CB8AC3E}">
        <p14:creationId xmlns:p14="http://schemas.microsoft.com/office/powerpoint/2010/main" val="1881320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Pilatos</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22</a:t>
            </a:fld>
            <a:endParaRPr lang="es-ES"/>
          </a:p>
        </p:txBody>
      </p:sp>
    </p:spTree>
    <p:extLst>
      <p:ext uri="{BB962C8B-B14F-4D97-AF65-F5344CB8AC3E}">
        <p14:creationId xmlns:p14="http://schemas.microsoft.com/office/powerpoint/2010/main" val="7162497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Hotel Alfonso XIII</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23</a:t>
            </a:fld>
            <a:endParaRPr lang="es-ES"/>
          </a:p>
        </p:txBody>
      </p:sp>
    </p:spTree>
    <p:extLst>
      <p:ext uri="{BB962C8B-B14F-4D97-AF65-F5344CB8AC3E}">
        <p14:creationId xmlns:p14="http://schemas.microsoft.com/office/powerpoint/2010/main" val="33650560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a:t>
            </a:r>
            <a:r>
              <a:rPr lang="es-ES" baseline="0" dirty="0"/>
              <a:t> l</a:t>
            </a:r>
            <a:r>
              <a:rPr lang="es-ES" dirty="0"/>
              <a:t>as Delicias</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24</a:t>
            </a:fld>
            <a:endParaRPr lang="es-ES"/>
          </a:p>
        </p:txBody>
      </p:sp>
    </p:spTree>
    <p:extLst>
      <p:ext uri="{BB962C8B-B14F-4D97-AF65-F5344CB8AC3E}">
        <p14:creationId xmlns:p14="http://schemas.microsoft.com/office/powerpoint/2010/main" val="7107673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Americano</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25</a:t>
            </a:fld>
            <a:endParaRPr lang="es-ES"/>
          </a:p>
        </p:txBody>
      </p:sp>
    </p:spTree>
    <p:extLst>
      <p:ext uri="{BB962C8B-B14F-4D97-AF65-F5344CB8AC3E}">
        <p14:creationId xmlns:p14="http://schemas.microsoft.com/office/powerpoint/2010/main" val="15392075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Monumento a Gustavo Adolfo </a:t>
            </a:r>
            <a:r>
              <a:rPr lang="es-ES" dirty="0" err="1"/>
              <a:t>Becquer</a:t>
            </a:r>
            <a:r>
              <a:rPr lang="es-ES" dirty="0"/>
              <a:t>.-Parque de </a:t>
            </a:r>
            <a:r>
              <a:rPr lang="es-ES" dirty="0" err="1"/>
              <a:t>Maria</a:t>
            </a:r>
            <a:r>
              <a:rPr lang="es-ES" dirty="0"/>
              <a:t> Luisa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26</a:t>
            </a:fld>
            <a:endParaRPr lang="es-ES"/>
          </a:p>
        </p:txBody>
      </p:sp>
    </p:spTree>
    <p:extLst>
      <p:ext uri="{BB962C8B-B14F-4D97-AF65-F5344CB8AC3E}">
        <p14:creationId xmlns:p14="http://schemas.microsoft.com/office/powerpoint/2010/main" val="30684822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Monumento a Gustavo Adolfo </a:t>
            </a:r>
            <a:r>
              <a:rPr lang="es-ES" dirty="0" err="1"/>
              <a:t>Becquer</a:t>
            </a:r>
            <a:r>
              <a:rPr lang="es-ES" dirty="0"/>
              <a:t>.-Parque de </a:t>
            </a:r>
            <a:r>
              <a:rPr lang="es-ES" dirty="0" err="1"/>
              <a:t>Maria</a:t>
            </a:r>
            <a:r>
              <a:rPr lang="es-ES" baseline="0" dirty="0"/>
              <a:t> Luisa</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t>27</a:t>
            </a:fld>
            <a:endParaRPr lang="es-ES"/>
          </a:p>
        </p:txBody>
      </p:sp>
    </p:spTree>
    <p:extLst>
      <p:ext uri="{BB962C8B-B14F-4D97-AF65-F5344CB8AC3E}">
        <p14:creationId xmlns:p14="http://schemas.microsoft.com/office/powerpoint/2010/main" val="39396068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Adriana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28</a:t>
            </a:fld>
            <a:endParaRPr lang="es-ES"/>
          </a:p>
        </p:txBody>
      </p:sp>
    </p:spTree>
    <p:extLst>
      <p:ext uri="{BB962C8B-B14F-4D97-AF65-F5344CB8AC3E}">
        <p14:creationId xmlns:p14="http://schemas.microsoft.com/office/powerpoint/2010/main" val="23278587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Adriana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29</a:t>
            </a:fld>
            <a:endParaRPr lang="es-ES"/>
          </a:p>
        </p:txBody>
      </p:sp>
    </p:spTree>
    <p:extLst>
      <p:ext uri="{BB962C8B-B14F-4D97-AF65-F5344CB8AC3E}">
        <p14:creationId xmlns:p14="http://schemas.microsoft.com/office/powerpoint/2010/main" val="21996744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Reales </a:t>
            </a:r>
            <a:r>
              <a:rPr lang="es-ES" dirty="0" err="1"/>
              <a:t>Alcazares</a:t>
            </a:r>
            <a:r>
              <a:rPr lang="es-ES" dirty="0"/>
              <a:t>.-Casa de la </a:t>
            </a:r>
            <a:r>
              <a:rPr lang="es-ES" dirty="0" err="1"/>
              <a:t>Contratacion</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t>30</a:t>
            </a:fld>
            <a:endParaRPr lang="es-ES"/>
          </a:p>
        </p:txBody>
      </p:sp>
    </p:spTree>
    <p:extLst>
      <p:ext uri="{BB962C8B-B14F-4D97-AF65-F5344CB8AC3E}">
        <p14:creationId xmlns:p14="http://schemas.microsoft.com/office/powerpoint/2010/main" val="35660848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a:t>
            </a:r>
            <a:r>
              <a:rPr lang="es-ES" dirty="0" err="1"/>
              <a:t>Maria</a:t>
            </a:r>
            <a:r>
              <a:rPr lang="es-ES" dirty="0"/>
              <a:t> Luisa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31</a:t>
            </a:fld>
            <a:endParaRPr lang="es-ES"/>
          </a:p>
        </p:txBody>
      </p:sp>
    </p:spTree>
    <p:extLst>
      <p:ext uri="{BB962C8B-B14F-4D97-AF65-F5344CB8AC3E}">
        <p14:creationId xmlns:p14="http://schemas.microsoft.com/office/powerpoint/2010/main" val="2669556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Taxodium</a:t>
            </a:r>
            <a:r>
              <a:rPr lang="es-ES" dirty="0"/>
              <a:t> </a:t>
            </a:r>
            <a:r>
              <a:rPr lang="es-ES" dirty="0" err="1"/>
              <a:t>distichum</a:t>
            </a:r>
            <a:r>
              <a:rPr lang="es-ES" dirty="0"/>
              <a:t>.-Parque de </a:t>
            </a:r>
            <a:r>
              <a:rPr lang="es-ES" dirty="0" err="1"/>
              <a:t>Maria</a:t>
            </a:r>
            <a:r>
              <a:rPr lang="es-ES" dirty="0"/>
              <a:t> Luisa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32</a:t>
            </a:fld>
            <a:endParaRPr lang="es-ES"/>
          </a:p>
        </p:txBody>
      </p:sp>
    </p:spTree>
    <p:extLst>
      <p:ext uri="{BB962C8B-B14F-4D97-AF65-F5344CB8AC3E}">
        <p14:creationId xmlns:p14="http://schemas.microsoft.com/office/powerpoint/2010/main" val="6013126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Cercis</a:t>
            </a:r>
            <a:r>
              <a:rPr lang="es-ES" dirty="0"/>
              <a:t> </a:t>
            </a:r>
            <a:r>
              <a:rPr lang="es-ES" dirty="0" err="1"/>
              <a:t>siliquastrtum</a:t>
            </a:r>
            <a:r>
              <a:rPr lang="es-ES" dirty="0"/>
              <a:t>.-Plaza de </a:t>
            </a:r>
            <a:r>
              <a:rPr lang="es-ES" dirty="0" err="1"/>
              <a:t>America</a:t>
            </a:r>
            <a:r>
              <a:rPr lang="es-ES" dirty="0"/>
              <a:t>.-Parque de </a:t>
            </a:r>
            <a:r>
              <a:rPr lang="es-ES" dirty="0" err="1"/>
              <a:t>Maria</a:t>
            </a:r>
            <a:r>
              <a:rPr lang="es-ES" dirty="0"/>
              <a:t> Luisa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33</a:t>
            </a:fld>
            <a:endParaRPr lang="es-ES"/>
          </a:p>
        </p:txBody>
      </p:sp>
    </p:spTree>
    <p:extLst>
      <p:ext uri="{BB962C8B-B14F-4D97-AF65-F5344CB8AC3E}">
        <p14:creationId xmlns:p14="http://schemas.microsoft.com/office/powerpoint/2010/main" val="40143817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Cinnamomum</a:t>
            </a:r>
            <a:r>
              <a:rPr lang="es-ES" dirty="0"/>
              <a:t> </a:t>
            </a:r>
            <a:r>
              <a:rPr lang="es-ES" dirty="0" err="1"/>
              <a:t>camphora</a:t>
            </a:r>
            <a:r>
              <a:rPr lang="es-ES" dirty="0"/>
              <a:t>.-Parque de </a:t>
            </a:r>
            <a:r>
              <a:rPr lang="es-ES" dirty="0" err="1"/>
              <a:t>Maria</a:t>
            </a:r>
            <a:r>
              <a:rPr lang="es-ES" dirty="0"/>
              <a:t> Luisa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34</a:t>
            </a:fld>
            <a:endParaRPr lang="es-ES"/>
          </a:p>
        </p:txBody>
      </p:sp>
    </p:spTree>
    <p:extLst>
      <p:ext uri="{BB962C8B-B14F-4D97-AF65-F5344CB8AC3E}">
        <p14:creationId xmlns:p14="http://schemas.microsoft.com/office/powerpoint/2010/main" val="16846793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del Rey Moro.-Ronda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35</a:t>
            </a:fld>
            <a:endParaRPr lang="es-ES"/>
          </a:p>
        </p:txBody>
      </p:sp>
    </p:spTree>
    <p:extLst>
      <p:ext uri="{BB962C8B-B14F-4D97-AF65-F5344CB8AC3E}">
        <p14:creationId xmlns:p14="http://schemas.microsoft.com/office/powerpoint/2010/main" val="7610209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a:t>
            </a:r>
            <a:r>
              <a:rPr lang="es-ES"/>
              <a:t>Moratalla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36</a:t>
            </a:fld>
            <a:endParaRPr lang="es-ES"/>
          </a:p>
        </p:txBody>
      </p:sp>
    </p:spTree>
    <p:extLst>
      <p:ext uri="{BB962C8B-B14F-4D97-AF65-F5344CB8AC3E}">
        <p14:creationId xmlns:p14="http://schemas.microsoft.com/office/powerpoint/2010/main" val="41759915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 Hall.-Inglaterra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37</a:t>
            </a:fld>
            <a:endParaRPr lang="es-ES"/>
          </a:p>
        </p:txBody>
      </p:sp>
    </p:spTree>
    <p:extLst>
      <p:ext uri="{BB962C8B-B14F-4D97-AF65-F5344CB8AC3E}">
        <p14:creationId xmlns:p14="http://schemas.microsoft.com/office/powerpoint/2010/main" val="29839911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The</a:t>
            </a:r>
            <a:r>
              <a:rPr lang="es-ES" dirty="0"/>
              <a:t> </a:t>
            </a:r>
            <a:r>
              <a:rPr lang="es-ES" dirty="0" err="1"/>
              <a:t>loST</a:t>
            </a:r>
            <a:r>
              <a:rPr lang="es-ES" dirty="0"/>
              <a:t> </a:t>
            </a:r>
            <a:r>
              <a:rPr lang="es-ES" dirty="0" err="1"/>
              <a:t>Gardens</a:t>
            </a:r>
            <a:r>
              <a:rPr lang="es-ES" dirty="0"/>
              <a:t> of </a:t>
            </a:r>
            <a:r>
              <a:rPr lang="es-ES" dirty="0" err="1"/>
              <a:t>Heligan</a:t>
            </a:r>
            <a:r>
              <a:rPr lang="es-ES" dirty="0"/>
              <a:t>.-Inglaterra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38</a:t>
            </a:fld>
            <a:endParaRPr lang="es-ES"/>
          </a:p>
        </p:txBody>
      </p:sp>
    </p:spTree>
    <p:extLst>
      <p:ext uri="{BB962C8B-B14F-4D97-AF65-F5344CB8AC3E}">
        <p14:creationId xmlns:p14="http://schemas.microsoft.com/office/powerpoint/2010/main" val="26751553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Davoid</a:t>
            </a:r>
            <a:r>
              <a:rPr lang="es-ES" dirty="0"/>
              <a:t> Austin.-Rosa Garden</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39</a:t>
            </a:fld>
            <a:endParaRPr lang="es-ES"/>
          </a:p>
        </p:txBody>
      </p:sp>
    </p:spTree>
    <p:extLst>
      <p:ext uri="{BB962C8B-B14F-4D97-AF65-F5344CB8AC3E}">
        <p14:creationId xmlns:p14="http://schemas.microsoft.com/office/powerpoint/2010/main" val="23244852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David Austin.-Rosa Garden</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40</a:t>
            </a:fld>
            <a:endParaRPr lang="es-ES"/>
          </a:p>
        </p:txBody>
      </p:sp>
    </p:spTree>
    <p:extLst>
      <p:ext uri="{BB962C8B-B14F-4D97-AF65-F5344CB8AC3E}">
        <p14:creationId xmlns:p14="http://schemas.microsoft.com/office/powerpoint/2010/main" val="28011839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David Austin.-Rosa</a:t>
            </a:r>
            <a:r>
              <a:rPr lang="es-ES" baseline="0" dirty="0"/>
              <a:t> Garden</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t>41</a:t>
            </a:fld>
            <a:endParaRPr lang="es-ES"/>
          </a:p>
        </p:txBody>
      </p:sp>
    </p:spTree>
    <p:extLst>
      <p:ext uri="{BB962C8B-B14F-4D97-AF65-F5344CB8AC3E}">
        <p14:creationId xmlns:p14="http://schemas.microsoft.com/office/powerpoint/2010/main" val="25995897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Bourton</a:t>
            </a:r>
            <a:r>
              <a:rPr lang="es-ES" dirty="0"/>
              <a:t> </a:t>
            </a:r>
            <a:r>
              <a:rPr lang="es-ES" dirty="0" err="1"/>
              <a:t>House</a:t>
            </a:r>
            <a:r>
              <a:rPr lang="es-ES" dirty="0"/>
              <a:t> Inglaterra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t>42</a:t>
            </a:fld>
            <a:endParaRPr lang="es-ES"/>
          </a:p>
        </p:txBody>
      </p:sp>
    </p:spTree>
    <p:extLst>
      <p:ext uri="{BB962C8B-B14F-4D97-AF65-F5344CB8AC3E}">
        <p14:creationId xmlns:p14="http://schemas.microsoft.com/office/powerpoint/2010/main" val="20834530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Reales </a:t>
            </a:r>
            <a:r>
              <a:rPr lang="es-ES" dirty="0" err="1"/>
              <a:t>Alcazares</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44</a:t>
            </a:fld>
            <a:endParaRPr lang="es-ES">
              <a:solidFill>
                <a:prstClr val="black"/>
              </a:solidFill>
            </a:endParaRPr>
          </a:p>
        </p:txBody>
      </p:sp>
    </p:spTree>
    <p:extLst>
      <p:ext uri="{BB962C8B-B14F-4D97-AF65-F5344CB8AC3E}">
        <p14:creationId xmlns:p14="http://schemas.microsoft.com/office/powerpoint/2010/main" val="16728819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almogarave</a:t>
            </a:r>
            <a:r>
              <a:rPr lang="es-ES" dirty="0"/>
              <a:t> Plaza de la </a:t>
            </a:r>
            <a:r>
              <a:rPr lang="es-ES" dirty="0" err="1"/>
              <a:t>Contratacion</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45</a:t>
            </a:fld>
            <a:endParaRPr lang="es-ES">
              <a:solidFill>
                <a:prstClr val="black"/>
              </a:solidFill>
            </a:endParaRPr>
          </a:p>
        </p:txBody>
      </p:sp>
    </p:spTree>
    <p:extLst>
      <p:ext uri="{BB962C8B-B14F-4D97-AF65-F5344CB8AC3E}">
        <p14:creationId xmlns:p14="http://schemas.microsoft.com/office/powerpoint/2010/main" val="5838029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Reales </a:t>
            </a:r>
            <a:r>
              <a:rPr lang="es-ES" dirty="0" err="1"/>
              <a:t>Alcazares</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46</a:t>
            </a:fld>
            <a:endParaRPr lang="es-ES">
              <a:solidFill>
                <a:prstClr val="black"/>
              </a:solidFill>
            </a:endParaRPr>
          </a:p>
        </p:txBody>
      </p:sp>
    </p:spTree>
    <p:extLst>
      <p:ext uri="{BB962C8B-B14F-4D97-AF65-F5344CB8AC3E}">
        <p14:creationId xmlns:p14="http://schemas.microsoft.com/office/powerpoint/2010/main" val="36096577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Reales </a:t>
            </a:r>
            <a:r>
              <a:rPr lang="es-ES" dirty="0" err="1"/>
              <a:t>Alcazares</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47</a:t>
            </a:fld>
            <a:endParaRPr lang="es-ES">
              <a:solidFill>
                <a:prstClr val="black"/>
              </a:solidFill>
            </a:endParaRPr>
          </a:p>
        </p:txBody>
      </p:sp>
    </p:spTree>
    <p:extLst>
      <p:ext uri="{BB962C8B-B14F-4D97-AF65-F5344CB8AC3E}">
        <p14:creationId xmlns:p14="http://schemas.microsoft.com/office/powerpoint/2010/main" val="35578008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Reales </a:t>
            </a:r>
            <a:r>
              <a:rPr lang="es-ES" dirty="0" err="1"/>
              <a:t>Alcazares</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48</a:t>
            </a:fld>
            <a:endParaRPr lang="es-ES">
              <a:solidFill>
                <a:prstClr val="black"/>
              </a:solidFill>
            </a:endParaRPr>
          </a:p>
        </p:txBody>
      </p:sp>
    </p:spTree>
    <p:extLst>
      <p:ext uri="{BB962C8B-B14F-4D97-AF65-F5344CB8AC3E}">
        <p14:creationId xmlns:p14="http://schemas.microsoft.com/office/powerpoint/2010/main" val="10048859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Reales</a:t>
            </a:r>
            <a:r>
              <a:rPr lang="es-ES" baseline="0" dirty="0"/>
              <a:t> </a:t>
            </a:r>
            <a:r>
              <a:rPr lang="es-ES" baseline="0" dirty="0" err="1"/>
              <a:t>Alcazares</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49</a:t>
            </a:fld>
            <a:endParaRPr lang="es-ES">
              <a:solidFill>
                <a:prstClr val="black"/>
              </a:solidFill>
            </a:endParaRPr>
          </a:p>
        </p:txBody>
      </p:sp>
    </p:spTree>
    <p:extLst>
      <p:ext uri="{BB962C8B-B14F-4D97-AF65-F5344CB8AC3E}">
        <p14:creationId xmlns:p14="http://schemas.microsoft.com/office/powerpoint/2010/main" val="19444641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Alhambra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50</a:t>
            </a:fld>
            <a:endParaRPr lang="es-ES">
              <a:solidFill>
                <a:prstClr val="black"/>
              </a:solidFill>
            </a:endParaRPr>
          </a:p>
        </p:txBody>
      </p:sp>
    </p:spTree>
    <p:extLst>
      <p:ext uri="{BB962C8B-B14F-4D97-AF65-F5344CB8AC3E}">
        <p14:creationId xmlns:p14="http://schemas.microsoft.com/office/powerpoint/2010/main" val="16052895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Alhambra Patio de los Arrayanes</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51</a:t>
            </a:fld>
            <a:endParaRPr lang="es-ES">
              <a:solidFill>
                <a:prstClr val="black"/>
              </a:solidFill>
            </a:endParaRPr>
          </a:p>
        </p:txBody>
      </p:sp>
    </p:spTree>
    <p:extLst>
      <p:ext uri="{BB962C8B-B14F-4D97-AF65-F5344CB8AC3E}">
        <p14:creationId xmlns:p14="http://schemas.microsoft.com/office/powerpoint/2010/main" val="21555301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Aranjuez</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52</a:t>
            </a:fld>
            <a:endParaRPr lang="es-ES">
              <a:solidFill>
                <a:prstClr val="black"/>
              </a:solidFill>
            </a:endParaRPr>
          </a:p>
        </p:txBody>
      </p:sp>
    </p:spTree>
    <p:extLst>
      <p:ext uri="{BB962C8B-B14F-4D97-AF65-F5344CB8AC3E}">
        <p14:creationId xmlns:p14="http://schemas.microsoft.com/office/powerpoint/2010/main" val="42358388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Botanico</a:t>
            </a:r>
            <a:r>
              <a:rPr lang="es-ES" dirty="0"/>
              <a:t> de Madrid</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53</a:t>
            </a:fld>
            <a:endParaRPr lang="es-ES">
              <a:solidFill>
                <a:prstClr val="black"/>
              </a:solidFill>
            </a:endParaRPr>
          </a:p>
        </p:txBody>
      </p:sp>
    </p:spTree>
    <p:extLst>
      <p:ext uri="{BB962C8B-B14F-4D97-AF65-F5344CB8AC3E}">
        <p14:creationId xmlns:p14="http://schemas.microsoft.com/office/powerpoint/2010/main" val="10021687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Cristina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54</a:t>
            </a:fld>
            <a:endParaRPr lang="es-ES">
              <a:solidFill>
                <a:prstClr val="black"/>
              </a:solidFill>
            </a:endParaRPr>
          </a:p>
        </p:txBody>
      </p:sp>
    </p:spTree>
    <p:extLst>
      <p:ext uri="{BB962C8B-B14F-4D97-AF65-F5344CB8AC3E}">
        <p14:creationId xmlns:p14="http://schemas.microsoft.com/office/powerpoint/2010/main" val="41950201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a:t>
            </a:r>
            <a:r>
              <a:rPr lang="es-ES" dirty="0" err="1"/>
              <a:t>Maria</a:t>
            </a:r>
            <a:r>
              <a:rPr lang="es-ES" dirty="0"/>
              <a:t> Luisa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55</a:t>
            </a:fld>
            <a:endParaRPr lang="es-ES">
              <a:solidFill>
                <a:prstClr val="black"/>
              </a:solidFill>
            </a:endParaRPr>
          </a:p>
        </p:txBody>
      </p:sp>
    </p:spTree>
    <p:extLst>
      <p:ext uri="{BB962C8B-B14F-4D97-AF65-F5344CB8AC3E}">
        <p14:creationId xmlns:p14="http://schemas.microsoft.com/office/powerpoint/2010/main" val="6967554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baseline="0" dirty="0"/>
              <a:t> </a:t>
            </a:r>
            <a:r>
              <a:rPr lang="es-ES" dirty="0"/>
              <a:t>del</a:t>
            </a:r>
            <a:r>
              <a:rPr lang="es-ES" baseline="0" dirty="0"/>
              <a:t> </a:t>
            </a:r>
            <a:r>
              <a:rPr lang="es-ES" dirty="0" err="1"/>
              <a:t>Principe</a:t>
            </a:r>
            <a:r>
              <a:rPr lang="es-ES" baseline="0" dirty="0"/>
              <a:t> </a:t>
            </a:r>
            <a:r>
              <a:rPr lang="es-ES" dirty="0"/>
              <a:t>de</a:t>
            </a:r>
            <a:r>
              <a:rPr lang="es-ES" baseline="0" dirty="0"/>
              <a:t> </a:t>
            </a:r>
            <a:r>
              <a:rPr lang="es-ES" dirty="0" err="1"/>
              <a:t>Anglona</a:t>
            </a:r>
            <a:r>
              <a:rPr lang="es-ES" dirty="0"/>
              <a:t>.-Fuente</a:t>
            </a:r>
            <a:r>
              <a:rPr lang="es-ES" baseline="0" dirty="0"/>
              <a:t> c</a:t>
            </a:r>
            <a:r>
              <a:rPr lang="es-ES" dirty="0"/>
              <a:t>entral</a:t>
            </a:r>
            <a:r>
              <a:rPr lang="es-ES" baseline="0" dirty="0"/>
              <a:t> </a:t>
            </a:r>
            <a:r>
              <a:rPr lang="es-ES" dirty="0"/>
              <a:t>y</a:t>
            </a:r>
            <a:r>
              <a:rPr lang="es-ES" baseline="0" dirty="0"/>
              <a:t> </a:t>
            </a:r>
            <a:r>
              <a:rPr lang="es-ES" dirty="0"/>
              <a:t>templete</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56</a:t>
            </a:fld>
            <a:endParaRPr lang="es-ES">
              <a:solidFill>
                <a:prstClr val="black"/>
              </a:solidFill>
            </a:endParaRPr>
          </a:p>
        </p:txBody>
      </p:sp>
    </p:spTree>
    <p:extLst>
      <p:ext uri="{BB962C8B-B14F-4D97-AF65-F5344CB8AC3E}">
        <p14:creationId xmlns:p14="http://schemas.microsoft.com/office/powerpoint/2010/main" val="832929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baseline="0" dirty="0"/>
              <a:t> de </a:t>
            </a:r>
            <a:r>
              <a:rPr lang="es-ES" baseline="0" dirty="0" err="1"/>
              <a:t>Monforte</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57</a:t>
            </a:fld>
            <a:endParaRPr lang="es-ES">
              <a:solidFill>
                <a:prstClr val="black"/>
              </a:solidFill>
            </a:endParaRPr>
          </a:p>
        </p:txBody>
      </p:sp>
    </p:spTree>
    <p:extLst>
      <p:ext uri="{BB962C8B-B14F-4D97-AF65-F5344CB8AC3E}">
        <p14:creationId xmlns:p14="http://schemas.microsoft.com/office/powerpoint/2010/main" val="9120313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a:t>
            </a:r>
            <a:r>
              <a:rPr lang="es-ES" dirty="0" err="1"/>
              <a:t>Winthuysen</a:t>
            </a:r>
            <a:r>
              <a:rPr lang="es-ES" dirty="0"/>
              <a:t>.-Patio de los </a:t>
            </a:r>
            <a:r>
              <a:rPr lang="es-ES" dirty="0" err="1"/>
              <a:t>Cepero</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58</a:t>
            </a:fld>
            <a:endParaRPr lang="es-ES">
              <a:solidFill>
                <a:prstClr val="black"/>
              </a:solidFill>
            </a:endParaRPr>
          </a:p>
        </p:txBody>
      </p:sp>
    </p:spTree>
    <p:extLst>
      <p:ext uri="{BB962C8B-B14F-4D97-AF65-F5344CB8AC3E}">
        <p14:creationId xmlns:p14="http://schemas.microsoft.com/office/powerpoint/2010/main" val="4352151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a:t>
            </a:r>
            <a:r>
              <a:rPr lang="es-ES" dirty="0" err="1"/>
              <a:t>Guzman</a:t>
            </a:r>
            <a:r>
              <a:rPr lang="es-ES" dirty="0"/>
              <a:t>.--Sevilla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59</a:t>
            </a:fld>
            <a:endParaRPr lang="es-ES">
              <a:solidFill>
                <a:prstClr val="black"/>
              </a:solidFill>
            </a:endParaRPr>
          </a:p>
        </p:txBody>
      </p:sp>
    </p:spTree>
    <p:extLst>
      <p:ext uri="{BB962C8B-B14F-4D97-AF65-F5344CB8AC3E}">
        <p14:creationId xmlns:p14="http://schemas.microsoft.com/office/powerpoint/2010/main" val="23071516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Las Casa de la </a:t>
            </a:r>
            <a:r>
              <a:rPr lang="es-ES" dirty="0" err="1"/>
              <a:t>Juderia</a:t>
            </a:r>
            <a:r>
              <a:rPr lang="es-ES" dirty="0"/>
              <a:t>.-Sevilla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60</a:t>
            </a:fld>
            <a:endParaRPr lang="es-ES">
              <a:solidFill>
                <a:prstClr val="black"/>
              </a:solidFill>
            </a:endParaRPr>
          </a:p>
        </p:txBody>
      </p:sp>
    </p:spTree>
    <p:extLst>
      <p:ext uri="{BB962C8B-B14F-4D97-AF65-F5344CB8AC3E}">
        <p14:creationId xmlns:p14="http://schemas.microsoft.com/office/powerpoint/2010/main" val="12914287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Huerta e la Cartuja de Santa </a:t>
            </a:r>
            <a:r>
              <a:rPr lang="es-ES" dirty="0" err="1"/>
              <a:t>Maria</a:t>
            </a:r>
            <a:r>
              <a:rPr lang="es-ES" dirty="0"/>
              <a:t> de las Cuevas</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61</a:t>
            </a:fld>
            <a:endParaRPr lang="es-ES">
              <a:solidFill>
                <a:prstClr val="black"/>
              </a:solidFill>
            </a:endParaRPr>
          </a:p>
        </p:txBody>
      </p:sp>
    </p:spTree>
    <p:extLst>
      <p:ext uri="{BB962C8B-B14F-4D97-AF65-F5344CB8AC3E}">
        <p14:creationId xmlns:p14="http://schemas.microsoft.com/office/powerpoint/2010/main" val="315410509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Pilatos.-Sevilla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62</a:t>
            </a:fld>
            <a:endParaRPr lang="es-ES">
              <a:solidFill>
                <a:prstClr val="black"/>
              </a:solidFill>
            </a:endParaRPr>
          </a:p>
        </p:txBody>
      </p:sp>
    </p:spTree>
    <p:extLst>
      <p:ext uri="{BB962C8B-B14F-4D97-AF65-F5344CB8AC3E}">
        <p14:creationId xmlns:p14="http://schemas.microsoft.com/office/powerpoint/2010/main" val="16164015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a:t>
            </a:r>
            <a:r>
              <a:rPr lang="es-ES" baseline="0" dirty="0"/>
              <a:t> de Pilatos</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63</a:t>
            </a:fld>
            <a:endParaRPr lang="es-ES">
              <a:solidFill>
                <a:prstClr val="black"/>
              </a:solidFill>
            </a:endParaRPr>
          </a:p>
        </p:txBody>
      </p:sp>
    </p:spTree>
    <p:extLst>
      <p:ext uri="{BB962C8B-B14F-4D97-AF65-F5344CB8AC3E}">
        <p14:creationId xmlns:p14="http://schemas.microsoft.com/office/powerpoint/2010/main" val="188132012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Pilatos</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64</a:t>
            </a:fld>
            <a:endParaRPr lang="es-ES">
              <a:solidFill>
                <a:prstClr val="black"/>
              </a:solidFill>
            </a:endParaRPr>
          </a:p>
        </p:txBody>
      </p:sp>
    </p:spTree>
    <p:extLst>
      <p:ext uri="{BB962C8B-B14F-4D97-AF65-F5344CB8AC3E}">
        <p14:creationId xmlns:p14="http://schemas.microsoft.com/office/powerpoint/2010/main" val="71624978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Hotel Alfonso XIII</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65</a:t>
            </a:fld>
            <a:endParaRPr lang="es-ES">
              <a:solidFill>
                <a:prstClr val="black"/>
              </a:solidFill>
            </a:endParaRPr>
          </a:p>
        </p:txBody>
      </p:sp>
    </p:spTree>
    <p:extLst>
      <p:ext uri="{BB962C8B-B14F-4D97-AF65-F5344CB8AC3E}">
        <p14:creationId xmlns:p14="http://schemas.microsoft.com/office/powerpoint/2010/main" val="33650560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a:t>
            </a:r>
            <a:r>
              <a:rPr lang="es-ES" baseline="0" dirty="0"/>
              <a:t> l</a:t>
            </a:r>
            <a:r>
              <a:rPr lang="es-ES" dirty="0"/>
              <a:t>as Delicias</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66</a:t>
            </a:fld>
            <a:endParaRPr lang="es-ES">
              <a:solidFill>
                <a:prstClr val="black"/>
              </a:solidFill>
            </a:endParaRPr>
          </a:p>
        </p:txBody>
      </p:sp>
    </p:spTree>
    <p:extLst>
      <p:ext uri="{BB962C8B-B14F-4D97-AF65-F5344CB8AC3E}">
        <p14:creationId xmlns:p14="http://schemas.microsoft.com/office/powerpoint/2010/main" val="7107673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Americano</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67</a:t>
            </a:fld>
            <a:endParaRPr lang="es-ES">
              <a:solidFill>
                <a:prstClr val="black"/>
              </a:solidFill>
            </a:endParaRPr>
          </a:p>
        </p:txBody>
      </p:sp>
    </p:spTree>
    <p:extLst>
      <p:ext uri="{BB962C8B-B14F-4D97-AF65-F5344CB8AC3E}">
        <p14:creationId xmlns:p14="http://schemas.microsoft.com/office/powerpoint/2010/main" val="153920752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Monumento a Gustavo Adolfo </a:t>
            </a:r>
            <a:r>
              <a:rPr lang="es-ES" dirty="0" err="1"/>
              <a:t>Becquer</a:t>
            </a:r>
            <a:r>
              <a:rPr lang="es-ES" dirty="0"/>
              <a:t>.-Parque de </a:t>
            </a:r>
            <a:r>
              <a:rPr lang="es-ES" dirty="0" err="1"/>
              <a:t>Maria</a:t>
            </a:r>
            <a:r>
              <a:rPr lang="es-ES" dirty="0"/>
              <a:t> Luisa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68</a:t>
            </a:fld>
            <a:endParaRPr lang="es-ES">
              <a:solidFill>
                <a:prstClr val="black"/>
              </a:solidFill>
            </a:endParaRPr>
          </a:p>
        </p:txBody>
      </p:sp>
    </p:spTree>
    <p:extLst>
      <p:ext uri="{BB962C8B-B14F-4D97-AF65-F5344CB8AC3E}">
        <p14:creationId xmlns:p14="http://schemas.microsoft.com/office/powerpoint/2010/main" val="30684822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Monumento a Gustavo Adolfo </a:t>
            </a:r>
            <a:r>
              <a:rPr lang="es-ES" dirty="0" err="1"/>
              <a:t>Becquer</a:t>
            </a:r>
            <a:r>
              <a:rPr lang="es-ES" dirty="0"/>
              <a:t>.-Parque de </a:t>
            </a:r>
            <a:r>
              <a:rPr lang="es-ES" dirty="0" err="1"/>
              <a:t>Maria</a:t>
            </a:r>
            <a:r>
              <a:rPr lang="es-ES" baseline="0" dirty="0"/>
              <a:t> Luisa</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69</a:t>
            </a:fld>
            <a:endParaRPr lang="es-ES">
              <a:solidFill>
                <a:prstClr val="black"/>
              </a:solidFill>
            </a:endParaRPr>
          </a:p>
        </p:txBody>
      </p:sp>
    </p:spTree>
    <p:extLst>
      <p:ext uri="{BB962C8B-B14F-4D97-AF65-F5344CB8AC3E}">
        <p14:creationId xmlns:p14="http://schemas.microsoft.com/office/powerpoint/2010/main" val="39396068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Adriana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70</a:t>
            </a:fld>
            <a:endParaRPr lang="es-ES">
              <a:solidFill>
                <a:prstClr val="black"/>
              </a:solidFill>
            </a:endParaRPr>
          </a:p>
        </p:txBody>
      </p:sp>
    </p:spTree>
    <p:extLst>
      <p:ext uri="{BB962C8B-B14F-4D97-AF65-F5344CB8AC3E}">
        <p14:creationId xmlns:p14="http://schemas.microsoft.com/office/powerpoint/2010/main" val="23278587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Adriana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71</a:t>
            </a:fld>
            <a:endParaRPr lang="es-ES">
              <a:solidFill>
                <a:prstClr val="black"/>
              </a:solidFill>
            </a:endParaRPr>
          </a:p>
        </p:txBody>
      </p:sp>
    </p:spTree>
    <p:extLst>
      <p:ext uri="{BB962C8B-B14F-4D97-AF65-F5344CB8AC3E}">
        <p14:creationId xmlns:p14="http://schemas.microsoft.com/office/powerpoint/2010/main" val="219967441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Reales </a:t>
            </a:r>
            <a:r>
              <a:rPr lang="es-ES" dirty="0" err="1"/>
              <a:t>Alcazares</a:t>
            </a:r>
            <a:r>
              <a:rPr lang="es-ES" dirty="0"/>
              <a:t>.-Casa de la </a:t>
            </a:r>
            <a:r>
              <a:rPr lang="es-ES" dirty="0" err="1"/>
              <a:t>Contratacion</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72</a:t>
            </a:fld>
            <a:endParaRPr lang="es-ES">
              <a:solidFill>
                <a:prstClr val="black"/>
              </a:solidFill>
            </a:endParaRPr>
          </a:p>
        </p:txBody>
      </p:sp>
    </p:spTree>
    <p:extLst>
      <p:ext uri="{BB962C8B-B14F-4D97-AF65-F5344CB8AC3E}">
        <p14:creationId xmlns:p14="http://schemas.microsoft.com/office/powerpoint/2010/main" val="35660848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a:t>
            </a:r>
            <a:r>
              <a:rPr lang="es-ES" dirty="0" err="1"/>
              <a:t>Maria</a:t>
            </a:r>
            <a:r>
              <a:rPr lang="es-ES" dirty="0"/>
              <a:t> Luisa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73</a:t>
            </a:fld>
            <a:endParaRPr lang="es-ES">
              <a:solidFill>
                <a:prstClr val="black"/>
              </a:solidFill>
            </a:endParaRPr>
          </a:p>
        </p:txBody>
      </p:sp>
    </p:spTree>
    <p:extLst>
      <p:ext uri="{BB962C8B-B14F-4D97-AF65-F5344CB8AC3E}">
        <p14:creationId xmlns:p14="http://schemas.microsoft.com/office/powerpoint/2010/main" val="2669556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Taxodium</a:t>
            </a:r>
            <a:r>
              <a:rPr lang="es-ES" dirty="0"/>
              <a:t> </a:t>
            </a:r>
            <a:r>
              <a:rPr lang="es-ES" dirty="0" err="1"/>
              <a:t>distichum</a:t>
            </a:r>
            <a:r>
              <a:rPr lang="es-ES" dirty="0"/>
              <a:t>.-Parque de </a:t>
            </a:r>
            <a:r>
              <a:rPr lang="es-ES" dirty="0" err="1"/>
              <a:t>Maria</a:t>
            </a:r>
            <a:r>
              <a:rPr lang="es-ES" dirty="0"/>
              <a:t> Luisa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74</a:t>
            </a:fld>
            <a:endParaRPr lang="es-ES">
              <a:solidFill>
                <a:prstClr val="black"/>
              </a:solidFill>
            </a:endParaRPr>
          </a:p>
        </p:txBody>
      </p:sp>
    </p:spTree>
    <p:extLst>
      <p:ext uri="{BB962C8B-B14F-4D97-AF65-F5344CB8AC3E}">
        <p14:creationId xmlns:p14="http://schemas.microsoft.com/office/powerpoint/2010/main" val="60131264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Cercis</a:t>
            </a:r>
            <a:r>
              <a:rPr lang="es-ES" dirty="0"/>
              <a:t> </a:t>
            </a:r>
            <a:r>
              <a:rPr lang="es-ES" dirty="0" err="1"/>
              <a:t>siliquastrtum</a:t>
            </a:r>
            <a:r>
              <a:rPr lang="es-ES" dirty="0"/>
              <a:t>.-Plaza de </a:t>
            </a:r>
            <a:r>
              <a:rPr lang="es-ES" dirty="0" err="1"/>
              <a:t>America</a:t>
            </a:r>
            <a:r>
              <a:rPr lang="es-ES" dirty="0"/>
              <a:t>.-Parque de </a:t>
            </a:r>
            <a:r>
              <a:rPr lang="es-ES" dirty="0" err="1"/>
              <a:t>Maria</a:t>
            </a:r>
            <a:r>
              <a:rPr lang="es-ES" dirty="0"/>
              <a:t> Luisa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75</a:t>
            </a:fld>
            <a:endParaRPr lang="es-ES">
              <a:solidFill>
                <a:prstClr val="black"/>
              </a:solidFill>
            </a:endParaRPr>
          </a:p>
        </p:txBody>
      </p:sp>
    </p:spTree>
    <p:extLst>
      <p:ext uri="{BB962C8B-B14F-4D97-AF65-F5344CB8AC3E}">
        <p14:creationId xmlns:p14="http://schemas.microsoft.com/office/powerpoint/2010/main" val="401438175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Cinnamomum</a:t>
            </a:r>
            <a:r>
              <a:rPr lang="es-ES" dirty="0"/>
              <a:t> </a:t>
            </a:r>
            <a:r>
              <a:rPr lang="es-ES" dirty="0" err="1"/>
              <a:t>camphora</a:t>
            </a:r>
            <a:r>
              <a:rPr lang="es-ES" dirty="0"/>
              <a:t>.-Parque de </a:t>
            </a:r>
            <a:r>
              <a:rPr lang="es-ES" dirty="0" err="1"/>
              <a:t>Maria</a:t>
            </a:r>
            <a:r>
              <a:rPr lang="es-ES" dirty="0"/>
              <a:t> Luisa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76</a:t>
            </a:fld>
            <a:endParaRPr lang="es-ES">
              <a:solidFill>
                <a:prstClr val="black"/>
              </a:solidFill>
            </a:endParaRPr>
          </a:p>
        </p:txBody>
      </p:sp>
    </p:spTree>
    <p:extLst>
      <p:ext uri="{BB962C8B-B14F-4D97-AF65-F5344CB8AC3E}">
        <p14:creationId xmlns:p14="http://schemas.microsoft.com/office/powerpoint/2010/main" val="168467939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del Rey Moro.-Ronda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77</a:t>
            </a:fld>
            <a:endParaRPr lang="es-ES">
              <a:solidFill>
                <a:prstClr val="black"/>
              </a:solidFill>
            </a:endParaRPr>
          </a:p>
        </p:txBody>
      </p:sp>
    </p:spTree>
    <p:extLst>
      <p:ext uri="{BB962C8B-B14F-4D97-AF65-F5344CB8AC3E}">
        <p14:creationId xmlns:p14="http://schemas.microsoft.com/office/powerpoint/2010/main" val="76102091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a:t>
            </a:r>
            <a:r>
              <a:rPr lang="es-ES"/>
              <a:t>Moratalla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78</a:t>
            </a:fld>
            <a:endParaRPr lang="es-ES">
              <a:solidFill>
                <a:prstClr val="black"/>
              </a:solidFill>
            </a:endParaRPr>
          </a:p>
        </p:txBody>
      </p:sp>
    </p:spTree>
    <p:extLst>
      <p:ext uri="{BB962C8B-B14F-4D97-AF65-F5344CB8AC3E}">
        <p14:creationId xmlns:p14="http://schemas.microsoft.com/office/powerpoint/2010/main" val="417599159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 Hall.-Inglaterra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79</a:t>
            </a:fld>
            <a:endParaRPr lang="es-ES">
              <a:solidFill>
                <a:prstClr val="black"/>
              </a:solidFill>
            </a:endParaRPr>
          </a:p>
        </p:txBody>
      </p:sp>
    </p:spTree>
    <p:extLst>
      <p:ext uri="{BB962C8B-B14F-4D97-AF65-F5344CB8AC3E}">
        <p14:creationId xmlns:p14="http://schemas.microsoft.com/office/powerpoint/2010/main" val="298399110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The</a:t>
            </a:r>
            <a:r>
              <a:rPr lang="es-ES" dirty="0"/>
              <a:t> </a:t>
            </a:r>
            <a:r>
              <a:rPr lang="es-ES" dirty="0" err="1"/>
              <a:t>loST</a:t>
            </a:r>
            <a:r>
              <a:rPr lang="es-ES" dirty="0"/>
              <a:t> </a:t>
            </a:r>
            <a:r>
              <a:rPr lang="es-ES" dirty="0" err="1"/>
              <a:t>Gardens</a:t>
            </a:r>
            <a:r>
              <a:rPr lang="es-ES" dirty="0"/>
              <a:t> of </a:t>
            </a:r>
            <a:r>
              <a:rPr lang="es-ES" dirty="0" err="1"/>
              <a:t>Heligan</a:t>
            </a:r>
            <a:r>
              <a:rPr lang="es-ES" dirty="0"/>
              <a:t>.-Inglaterra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80</a:t>
            </a:fld>
            <a:endParaRPr lang="es-ES">
              <a:solidFill>
                <a:prstClr val="black"/>
              </a:solidFill>
            </a:endParaRPr>
          </a:p>
        </p:txBody>
      </p:sp>
    </p:spTree>
    <p:extLst>
      <p:ext uri="{BB962C8B-B14F-4D97-AF65-F5344CB8AC3E}">
        <p14:creationId xmlns:p14="http://schemas.microsoft.com/office/powerpoint/2010/main" val="267515530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Davoid</a:t>
            </a:r>
            <a:r>
              <a:rPr lang="es-ES" dirty="0"/>
              <a:t> Austin.-Rosa Garden</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81</a:t>
            </a:fld>
            <a:endParaRPr lang="es-ES">
              <a:solidFill>
                <a:prstClr val="black"/>
              </a:solidFill>
            </a:endParaRPr>
          </a:p>
        </p:txBody>
      </p:sp>
    </p:spTree>
    <p:extLst>
      <p:ext uri="{BB962C8B-B14F-4D97-AF65-F5344CB8AC3E}">
        <p14:creationId xmlns:p14="http://schemas.microsoft.com/office/powerpoint/2010/main" val="232448529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David Austin.-Rosa Garden</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82</a:t>
            </a:fld>
            <a:endParaRPr lang="es-ES">
              <a:solidFill>
                <a:prstClr val="black"/>
              </a:solidFill>
            </a:endParaRPr>
          </a:p>
        </p:txBody>
      </p:sp>
    </p:spTree>
    <p:extLst>
      <p:ext uri="{BB962C8B-B14F-4D97-AF65-F5344CB8AC3E}">
        <p14:creationId xmlns:p14="http://schemas.microsoft.com/office/powerpoint/2010/main" val="280118394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David Austin.-Rosa</a:t>
            </a:r>
            <a:r>
              <a:rPr lang="es-ES" baseline="0" dirty="0"/>
              <a:t> Garden</a:t>
            </a:r>
            <a:endParaRPr lang="es-ES" dirty="0"/>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83</a:t>
            </a:fld>
            <a:endParaRPr lang="es-ES">
              <a:solidFill>
                <a:prstClr val="black"/>
              </a:solidFill>
            </a:endParaRPr>
          </a:p>
        </p:txBody>
      </p:sp>
    </p:spTree>
    <p:extLst>
      <p:ext uri="{BB962C8B-B14F-4D97-AF65-F5344CB8AC3E}">
        <p14:creationId xmlns:p14="http://schemas.microsoft.com/office/powerpoint/2010/main" val="259958975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Bourton</a:t>
            </a:r>
            <a:r>
              <a:rPr lang="es-ES" dirty="0"/>
              <a:t> </a:t>
            </a:r>
            <a:r>
              <a:rPr lang="es-ES" dirty="0" err="1"/>
              <a:t>House</a:t>
            </a:r>
            <a:r>
              <a:rPr lang="es-ES" dirty="0"/>
              <a:t> Inglaterra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84</a:t>
            </a:fld>
            <a:endParaRPr lang="es-ES">
              <a:solidFill>
                <a:prstClr val="black"/>
              </a:solidFill>
            </a:endParaRPr>
          </a:p>
        </p:txBody>
      </p:sp>
    </p:spTree>
    <p:extLst>
      <p:ext uri="{BB962C8B-B14F-4D97-AF65-F5344CB8AC3E}">
        <p14:creationId xmlns:p14="http://schemas.microsoft.com/office/powerpoint/2010/main" val="208345300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las Dueñas.-Sevilla</a:t>
            </a:r>
          </a:p>
        </p:txBody>
      </p:sp>
      <p:sp>
        <p:nvSpPr>
          <p:cNvPr id="4" name="3 Marcador de número de diapositiva"/>
          <p:cNvSpPr>
            <a:spLocks noGrp="1"/>
          </p:cNvSpPr>
          <p:nvPr>
            <p:ph type="sldNum" sz="quarter" idx="10"/>
          </p:nvPr>
        </p:nvSpPr>
        <p:spPr/>
        <p:txBody>
          <a:bodyPr/>
          <a:lstStyle/>
          <a:p>
            <a:fld id="{83B5ABE9-8928-4ABC-9B15-ADFA44A0455A}" type="slidenum">
              <a:rPr lang="es-ES" smtClean="0">
                <a:solidFill>
                  <a:prstClr val="black"/>
                </a:solidFill>
              </a:rPr>
              <a:pPr/>
              <a:t>85</a:t>
            </a:fld>
            <a:endParaRPr lang="es-ES">
              <a:solidFill>
                <a:prstClr val="black"/>
              </a:solidFill>
            </a:endParaRPr>
          </a:p>
        </p:txBody>
      </p:sp>
    </p:spTree>
    <p:extLst>
      <p:ext uri="{BB962C8B-B14F-4D97-AF65-F5344CB8AC3E}">
        <p14:creationId xmlns:p14="http://schemas.microsoft.com/office/powerpoint/2010/main" val="1415120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prstClr val="black">
                    <a:lumMod val="75000"/>
                    <a:lumOff val="25000"/>
                  </a:prstClr>
                </a:solidFill>
              </a:rPr>
              <a:pPr/>
              <a:t>10/9/2020</a:t>
            </a:fld>
            <a:endParaRPr lang="en-US" dirty="0">
              <a:solidFill>
                <a:prstClr val="black">
                  <a:lumMod val="75000"/>
                  <a:lumOff val="25000"/>
                </a:prstClr>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prstClr val="black">
                  <a:lumMod val="75000"/>
                  <a:lumOff val="25000"/>
                </a:prstClr>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721267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prstClr val="black">
                    <a:lumMod val="75000"/>
                    <a:lumOff val="25000"/>
                  </a:prstClr>
                </a:solidFill>
              </a:rPr>
              <a:pPr/>
              <a:t>10/9/2020</a:t>
            </a:fld>
            <a:endParaRPr lang="en-US" dirty="0">
              <a:solidFill>
                <a:prstClr val="black">
                  <a:lumMod val="75000"/>
                  <a:lumOff val="25000"/>
                </a:prstClr>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
        <p:nvSpPr>
          <p:cNvPr id="10" name="9 Marcador de pie de página"/>
          <p:cNvSpPr>
            <a:spLocks noGrp="1"/>
          </p:cNvSpPr>
          <p:nvPr>
            <p:ph type="ftr" sz="quarter" idx="16"/>
          </p:nvPr>
        </p:nvSpPr>
        <p:spPr/>
        <p:txBody>
          <a:bodyPr rtlCol="0"/>
          <a:lstStyle/>
          <a:p>
            <a:endParaRPr lang="en-US" dirty="0">
              <a:solidFill>
                <a:prstClr val="black">
                  <a:lumMod val="75000"/>
                  <a:lumOff val="25000"/>
                </a:prstClr>
              </a:solidFill>
            </a:endParaRPr>
          </a:p>
        </p:txBody>
      </p:sp>
    </p:spTree>
    <p:extLst>
      <p:ext uri="{BB962C8B-B14F-4D97-AF65-F5344CB8AC3E}">
        <p14:creationId xmlns:p14="http://schemas.microsoft.com/office/powerpoint/2010/main" val="2910247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prstClr val="black">
                    <a:lumMod val="75000"/>
                    <a:lumOff val="25000"/>
                  </a:prstClr>
                </a:solidFill>
              </a:rPr>
              <a:pPr/>
              <a:t>10/9/2020</a:t>
            </a:fld>
            <a:endParaRPr lang="en-US" dirty="0">
              <a:solidFill>
                <a:prstClr val="black">
                  <a:lumMod val="75000"/>
                  <a:lumOff val="25000"/>
                </a:prstClr>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prstClr val="black">
                  <a:lumMod val="75000"/>
                  <a:lumOff val="25000"/>
                </a:prstClr>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3860113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prstClr val="black">
                    <a:lumMod val="75000"/>
                    <a:lumOff val="25000"/>
                  </a:prstClr>
                </a:solidFill>
              </a:rPr>
              <a:pPr/>
              <a:t>10/9/2020</a:t>
            </a:fld>
            <a:endParaRPr lang="en-US" dirty="0">
              <a:solidFill>
                <a:prstClr val="black">
                  <a:lumMod val="75000"/>
                  <a:lumOff val="25000"/>
                </a:prstClr>
              </a:solidFill>
            </a:endParaRPr>
          </a:p>
        </p:txBody>
      </p:sp>
      <p:sp>
        <p:nvSpPr>
          <p:cNvPr id="6" name="5 Marcador de pie de página"/>
          <p:cNvSpPr>
            <a:spLocks noGrp="1"/>
          </p:cNvSpPr>
          <p:nvPr>
            <p:ph type="ftr" sz="quarter" idx="11"/>
          </p:nvPr>
        </p:nvSpPr>
        <p:spPr/>
        <p:txBody>
          <a:bodyPr/>
          <a:lstStyle/>
          <a:p>
            <a:endParaRPr lang="en-US" dirty="0">
              <a:solidFill>
                <a:prstClr val="black">
                  <a:lumMod val="75000"/>
                  <a:lumOff val="25000"/>
                </a:prstClr>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50268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prstClr val="black">
                    <a:lumMod val="75000"/>
                    <a:lumOff val="25000"/>
                  </a:prstClr>
                </a:solidFill>
              </a:rPr>
              <a:pPr/>
              <a:t>10/9/2020</a:t>
            </a:fld>
            <a:endParaRPr lang="en-US" dirty="0">
              <a:solidFill>
                <a:prstClr val="black">
                  <a:lumMod val="75000"/>
                  <a:lumOff val="25000"/>
                </a:prstClr>
              </a:solidFill>
            </a:endParaRPr>
          </a:p>
        </p:txBody>
      </p:sp>
      <p:sp>
        <p:nvSpPr>
          <p:cNvPr id="8" name="7 Marcador de pie de página"/>
          <p:cNvSpPr>
            <a:spLocks noGrp="1"/>
          </p:cNvSpPr>
          <p:nvPr>
            <p:ph type="ftr" sz="quarter" idx="11"/>
          </p:nvPr>
        </p:nvSpPr>
        <p:spPr/>
        <p:txBody>
          <a:bodyPr/>
          <a:lstStyle/>
          <a:p>
            <a:endParaRPr lang="en-US" dirty="0">
              <a:solidFill>
                <a:prstClr val="black">
                  <a:lumMod val="75000"/>
                  <a:lumOff val="25000"/>
                </a:prstClr>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495372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prstClr val="black">
                    <a:lumMod val="75000"/>
                    <a:lumOff val="25000"/>
                  </a:prstClr>
                </a:solidFill>
              </a:rPr>
              <a:pPr/>
              <a:t>10/9/2020</a:t>
            </a:fld>
            <a:endParaRPr lang="en-US" dirty="0">
              <a:solidFill>
                <a:prstClr val="black">
                  <a:lumMod val="75000"/>
                  <a:lumOff val="25000"/>
                </a:prstClr>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
        <p:nvSpPr>
          <p:cNvPr id="8" name="7 Marcador de pie de página"/>
          <p:cNvSpPr>
            <a:spLocks noGrp="1"/>
          </p:cNvSpPr>
          <p:nvPr>
            <p:ph type="ftr" sz="quarter" idx="12"/>
          </p:nvPr>
        </p:nvSpPr>
        <p:spPr/>
        <p:txBody>
          <a:bodyPr rtlCol="0"/>
          <a:lstStyle/>
          <a:p>
            <a:endParaRPr lang="en-US" dirty="0">
              <a:solidFill>
                <a:prstClr val="black">
                  <a:lumMod val="75000"/>
                  <a:lumOff val="25000"/>
                </a:prstClr>
              </a:solidFill>
            </a:endParaRPr>
          </a:p>
        </p:txBody>
      </p:sp>
    </p:spTree>
    <p:extLst>
      <p:ext uri="{BB962C8B-B14F-4D97-AF65-F5344CB8AC3E}">
        <p14:creationId xmlns:p14="http://schemas.microsoft.com/office/powerpoint/2010/main" val="3006171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prstClr val="black">
                    <a:lumMod val="75000"/>
                    <a:lumOff val="25000"/>
                  </a:prstClr>
                </a:solidFill>
              </a:rPr>
              <a:pPr/>
              <a:t>10/9/2020</a:t>
            </a:fld>
            <a:endParaRPr lang="en-US" dirty="0">
              <a:solidFill>
                <a:prstClr val="black">
                  <a:lumMod val="75000"/>
                  <a:lumOff val="25000"/>
                </a:prstClr>
              </a:solidFill>
            </a:endParaRPr>
          </a:p>
        </p:txBody>
      </p:sp>
      <p:sp>
        <p:nvSpPr>
          <p:cNvPr id="3" name="2 Marcador de pie de página"/>
          <p:cNvSpPr>
            <a:spLocks noGrp="1"/>
          </p:cNvSpPr>
          <p:nvPr>
            <p:ph type="ftr" sz="quarter" idx="11"/>
          </p:nvPr>
        </p:nvSpPr>
        <p:spPr/>
        <p:txBody>
          <a:bodyPr/>
          <a:lstStyle/>
          <a:p>
            <a:endParaRPr lang="en-US" dirty="0">
              <a:solidFill>
                <a:prstClr val="black">
                  <a:lumMod val="75000"/>
                  <a:lumOff val="25000"/>
                </a:prstClr>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91546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prstClr val="black">
                    <a:lumMod val="75000"/>
                    <a:lumOff val="25000"/>
                  </a:prstClr>
                </a:solidFill>
              </a:rPr>
              <a:pPr/>
              <a:t>10/9/2020</a:t>
            </a:fld>
            <a:endParaRPr lang="en-US" dirty="0">
              <a:solidFill>
                <a:prstClr val="black">
                  <a:lumMod val="75000"/>
                  <a:lumOff val="25000"/>
                </a:prstClr>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
        <p:nvSpPr>
          <p:cNvPr id="23" name="22 Marcador de pie de página"/>
          <p:cNvSpPr>
            <a:spLocks noGrp="1"/>
          </p:cNvSpPr>
          <p:nvPr>
            <p:ph type="ftr" sz="quarter" idx="16"/>
          </p:nvPr>
        </p:nvSpPr>
        <p:spPr/>
        <p:txBody>
          <a:bodyPr rtlCol="0"/>
          <a:lstStyle/>
          <a:p>
            <a:endParaRPr lang="en-US" dirty="0">
              <a:solidFill>
                <a:prstClr val="black">
                  <a:lumMod val="75000"/>
                  <a:lumOff val="25000"/>
                </a:prstClr>
              </a:solidFill>
            </a:endParaRPr>
          </a:p>
        </p:txBody>
      </p:sp>
    </p:spTree>
    <p:extLst>
      <p:ext uri="{BB962C8B-B14F-4D97-AF65-F5344CB8AC3E}">
        <p14:creationId xmlns:p14="http://schemas.microsoft.com/office/powerpoint/2010/main" val="2119462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prstClr val="black">
                    <a:lumMod val="75000"/>
                    <a:lumOff val="25000"/>
                  </a:prstClr>
                </a:solidFill>
              </a:rPr>
              <a:pPr/>
              <a:t>10/9/2020</a:t>
            </a:fld>
            <a:endParaRPr lang="en-US" dirty="0">
              <a:solidFill>
                <a:prstClr val="black">
                  <a:lumMod val="75000"/>
                  <a:lumOff val="25000"/>
                </a:prstClr>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
        <p:nvSpPr>
          <p:cNvPr id="21" name="20 Marcador de pie de página"/>
          <p:cNvSpPr>
            <a:spLocks noGrp="1"/>
          </p:cNvSpPr>
          <p:nvPr>
            <p:ph type="ftr" sz="quarter" idx="12"/>
          </p:nvPr>
        </p:nvSpPr>
        <p:spPr/>
        <p:txBody>
          <a:bodyPr rtlCol="0"/>
          <a:lstStyle/>
          <a:p>
            <a:endParaRPr lang="en-US" dirty="0">
              <a:solidFill>
                <a:prstClr val="black">
                  <a:lumMod val="75000"/>
                  <a:lumOff val="25000"/>
                </a:prstClr>
              </a:solidFill>
            </a:endParaRPr>
          </a:p>
        </p:txBody>
      </p:sp>
    </p:spTree>
    <p:extLst>
      <p:ext uri="{BB962C8B-B14F-4D97-AF65-F5344CB8AC3E}">
        <p14:creationId xmlns:p14="http://schemas.microsoft.com/office/powerpoint/2010/main" val="1609846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prstClr val="black">
                    <a:lumMod val="75000"/>
                    <a:lumOff val="25000"/>
                  </a:prstClr>
                </a:solidFill>
              </a:rPr>
              <a:pPr/>
              <a:t>10/9/2020</a:t>
            </a:fld>
            <a:endParaRPr lang="en-US" dirty="0">
              <a:solidFill>
                <a:prstClr val="black">
                  <a:lumMod val="75000"/>
                  <a:lumOff val="25000"/>
                </a:prstClr>
              </a:solidFill>
            </a:endParaRPr>
          </a:p>
        </p:txBody>
      </p:sp>
      <p:sp>
        <p:nvSpPr>
          <p:cNvPr id="5" name="4 Marcador de pie de página"/>
          <p:cNvSpPr>
            <a:spLocks noGrp="1"/>
          </p:cNvSpPr>
          <p:nvPr>
            <p:ph type="ftr" sz="quarter" idx="11"/>
          </p:nvPr>
        </p:nvSpPr>
        <p:spPr/>
        <p:txBody>
          <a:bodyPr/>
          <a:lstStyle/>
          <a:p>
            <a:endParaRPr lang="en-US" dirty="0">
              <a:solidFill>
                <a:prstClr val="black">
                  <a:lumMod val="75000"/>
                  <a:lumOff val="25000"/>
                </a:prstClr>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4210992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prstClr val="black">
                    <a:lumMod val="75000"/>
                    <a:lumOff val="25000"/>
                  </a:prstClr>
                </a:solidFill>
              </a:rPr>
              <a:pPr/>
              <a:t>10/9/2020</a:t>
            </a:fld>
            <a:endParaRPr lang="en-US" dirty="0">
              <a:solidFill>
                <a:prstClr val="black">
                  <a:lumMod val="75000"/>
                  <a:lumOff val="25000"/>
                </a:prstClr>
              </a:solidFill>
            </a:endParaRPr>
          </a:p>
        </p:txBody>
      </p:sp>
      <p:sp>
        <p:nvSpPr>
          <p:cNvPr id="5" name="4 Marcador de pie de página"/>
          <p:cNvSpPr>
            <a:spLocks noGrp="1"/>
          </p:cNvSpPr>
          <p:nvPr>
            <p:ph type="ftr" sz="quarter" idx="11"/>
          </p:nvPr>
        </p:nvSpPr>
        <p:spPr/>
        <p:txBody>
          <a:bodyPr/>
          <a:lstStyle/>
          <a:p>
            <a:endParaRPr lang="en-US" dirty="0">
              <a:solidFill>
                <a:prstClr val="black">
                  <a:lumMod val="75000"/>
                  <a:lumOff val="25000"/>
                </a:prstClr>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2822435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prstClr val="black">
                    <a:lumMod val="75000"/>
                    <a:lumOff val="25000"/>
                  </a:prstClr>
                </a:solidFill>
              </a:rPr>
              <a:pPr/>
              <a:t>10/9/2020</a:t>
            </a:fld>
            <a:endParaRPr lang="en-US" dirty="0">
              <a:solidFill>
                <a:srgbClr val="66822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66822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solidFill>
                  <a:prstClr val="black">
                    <a:lumMod val="75000"/>
                    <a:lumOff val="25000"/>
                  </a:prstClr>
                </a:solidFill>
              </a:rPr>
              <a:pPr/>
              <a:t>‹Nº›</a:t>
            </a:fld>
            <a:endParaRPr lang="en-US" dirty="0"/>
          </a:p>
        </p:txBody>
      </p:sp>
    </p:spTree>
    <p:extLst>
      <p:ext uri="{BB962C8B-B14F-4D97-AF65-F5344CB8AC3E}">
        <p14:creationId xmlns:p14="http://schemas.microsoft.com/office/powerpoint/2010/main" val="134415617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4.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8.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0.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3.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5.xml"/><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7.xml"/><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8.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9.xml"/><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0.xml"/><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1.xml"/><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2.xml"/><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3.xml"/><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4.xml"/><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5.xml"/><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66.xml"/><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7.xml"/><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8.xml"/><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69.xml"/><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0.xml"/><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71.xml"/><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2.xml"/><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3.xml"/><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4.xml"/><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75.xml"/><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76.xml"/><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77.xml"/><Relationship Id="rId1" Type="http://schemas.openxmlformats.org/officeDocument/2006/relationships/slideLayout" Target="../slideLayouts/slideLayout9.xml"/></Relationships>
</file>

<file path=ppt/slides/_rels/slide8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78.xml"/><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79.xml"/><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80.xml"/><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81.xml"/><Relationship Id="rId1" Type="http://schemas.openxmlformats.org/officeDocument/2006/relationships/slideLayout" Target="../slideLayouts/slideLayout9.xml"/></Relationships>
</file>

<file path=ppt/slides/_rels/slide8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82.xml"/><Relationship Id="rId1" Type="http://schemas.openxmlformats.org/officeDocument/2006/relationships/slideLayout" Target="../slideLayouts/slideLayout9.xml"/></Relationships>
</file>

<file path=ppt/slides/_rels/slide8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8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16632"/>
            <a:ext cx="6624736" cy="4176464"/>
          </a:xfrm>
        </p:spPr>
        <p:txBody>
          <a:bodyPr>
            <a:normAutofit/>
          </a:bodyPr>
          <a:lstStyle/>
          <a:p>
            <a:r>
              <a:rPr lang="es-ES" sz="2700" dirty="0"/>
              <a:t>JORNADAS DE REHABILITACION DE JARDINES.—PALMA DEL RIO</a:t>
            </a:r>
            <a:br>
              <a:rPr lang="es-ES" dirty="0"/>
            </a:br>
            <a:br>
              <a:rPr lang="es-ES" dirty="0"/>
            </a:br>
            <a:r>
              <a:rPr lang="es-ES" dirty="0"/>
              <a:t>RECREACION HISTORICA DE JARDINES SINGULARES</a:t>
            </a:r>
            <a:br>
              <a:rPr lang="es-ES" dirty="0"/>
            </a:br>
            <a:r>
              <a:rPr lang="es-ES" dirty="0"/>
              <a:t>Puntualizaciones básicas.-A </a:t>
            </a:r>
          </a:p>
        </p:txBody>
      </p:sp>
      <p:sp>
        <p:nvSpPr>
          <p:cNvPr id="3" name="2 Subtítulo"/>
          <p:cNvSpPr>
            <a:spLocks noGrp="1"/>
          </p:cNvSpPr>
          <p:nvPr>
            <p:ph type="subTitle" idx="1"/>
          </p:nvPr>
        </p:nvSpPr>
        <p:spPr>
          <a:xfrm>
            <a:off x="3851920" y="5229200"/>
            <a:ext cx="4752528" cy="1080120"/>
          </a:xfrm>
        </p:spPr>
        <p:txBody>
          <a:bodyPr/>
          <a:lstStyle/>
          <a:p>
            <a:r>
              <a:rPr lang="es-ES" dirty="0"/>
              <a:t>JOSE ELIAS BONELLS.- 4 DE MAYO 2016</a:t>
            </a:r>
          </a:p>
        </p:txBody>
      </p:sp>
    </p:spTree>
    <p:extLst>
      <p:ext uri="{BB962C8B-B14F-4D97-AF65-F5344CB8AC3E}">
        <p14:creationId xmlns:p14="http://schemas.microsoft.com/office/powerpoint/2010/main" val="561229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7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5658" r="15658"/>
          <a:stretch>
            <a:fillRect/>
          </a:stretch>
        </p:blipFill>
        <p:spPr>
          <a:xfrm>
            <a:off x="0" y="25672"/>
            <a:ext cx="6172200" cy="6858000"/>
          </a:xfrm>
        </p:spPr>
      </p:pic>
      <p:sp>
        <p:nvSpPr>
          <p:cNvPr id="6" name="5 Marcador de texto"/>
          <p:cNvSpPr>
            <a:spLocks noGrp="1"/>
          </p:cNvSpPr>
          <p:nvPr>
            <p:ph type="body" sz="half" idx="2"/>
          </p:nvPr>
        </p:nvSpPr>
        <p:spPr>
          <a:xfrm>
            <a:off x="6300192" y="264794"/>
            <a:ext cx="2448272" cy="6404565"/>
          </a:xfrm>
        </p:spPr>
        <p:txBody>
          <a:bodyPr>
            <a:normAutofit/>
          </a:bodyPr>
          <a:lstStyle/>
          <a:p>
            <a:r>
              <a:rPr lang="es-ES" b="1" dirty="0"/>
              <a:t>El Jardín Histórico y sus características</a:t>
            </a:r>
          </a:p>
          <a:p>
            <a:endParaRPr lang="es-ES" b="1" dirty="0"/>
          </a:p>
          <a:p>
            <a:r>
              <a:rPr lang="es-ES" sz="1400" dirty="0"/>
              <a:t>Las características fundamentales son:</a:t>
            </a:r>
          </a:p>
          <a:p>
            <a:r>
              <a:rPr lang="es-ES" sz="1400" dirty="0"/>
              <a:t>Son una composición arquitectónica cuyo material es esencialmente vegetal y, por lo tanto, vivo, perecedero y renovable. </a:t>
            </a:r>
          </a:p>
          <a:p>
            <a:r>
              <a:rPr lang="es-ES" sz="1400" dirty="0"/>
              <a:t>Por lo tanto es cambiante a lo largo de los años y de las estaciones.</a:t>
            </a:r>
          </a:p>
          <a:p>
            <a:r>
              <a:rPr lang="es-ES" sz="1400" dirty="0"/>
              <a:t>Puede estar o no ligado a un edificio o monumento, pero en ningún momento puede desligarse de su entorno.</a:t>
            </a:r>
          </a:p>
          <a:p>
            <a:r>
              <a:rPr lang="es-ES" sz="1400" dirty="0"/>
              <a:t>Tiene un interés público, ya sea desde el punto de vista cultural, histórico o artístico </a:t>
            </a:r>
          </a:p>
          <a:p>
            <a:r>
              <a:rPr lang="es-ES" sz="1400" dirty="0"/>
              <a:t>Tiene figuras de protección específicas.</a:t>
            </a:r>
          </a:p>
        </p:txBody>
      </p:sp>
    </p:spTree>
    <p:extLst>
      <p:ext uri="{BB962C8B-B14F-4D97-AF65-F5344CB8AC3E}">
        <p14:creationId xmlns:p14="http://schemas.microsoft.com/office/powerpoint/2010/main" val="3696531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00192" y="260648"/>
            <a:ext cx="2592288" cy="6120680"/>
          </a:xfrm>
        </p:spPr>
        <p:txBody>
          <a:bodyPr>
            <a:normAutofit fontScale="85000" lnSpcReduction="10000"/>
          </a:bodyPr>
          <a:lstStyle/>
          <a:p>
            <a:r>
              <a:rPr lang="es-ES" sz="2000" dirty="0"/>
              <a:t>En España, los jardines históricos están declarados Bien de interés cultural .B.I.C</a:t>
            </a:r>
          </a:p>
          <a:p>
            <a:r>
              <a:rPr lang="es-ES" sz="2000" dirty="0"/>
              <a:t>La protección de los jardines históricos exige que estén identificados e inventariados.</a:t>
            </a:r>
          </a:p>
          <a:p>
            <a:r>
              <a:rPr lang="es-ES" sz="2000" dirty="0"/>
              <a:t>Precisan intervenciones diferentes, a saber: de mantenimiento, de conservación y de restauración.</a:t>
            </a:r>
          </a:p>
          <a:p>
            <a:r>
              <a:rPr lang="es-ES" sz="2000" dirty="0"/>
              <a:t>El jardín histórico debe ser conservado en un entorno apropiado. </a:t>
            </a:r>
          </a:p>
          <a:p>
            <a:r>
              <a:rPr lang="es-ES" sz="2000" dirty="0"/>
              <a:t>Toda modificación del medio físico que ponga en peligro el equilibrio ecológico del mismo y su entorno debe ser evitada.</a:t>
            </a:r>
          </a:p>
          <a:p>
            <a:endParaRPr lang="es-ES" dirty="0"/>
          </a:p>
          <a:p>
            <a:endParaRPr lang="es-ES" dirty="0"/>
          </a:p>
        </p:txBody>
      </p:sp>
    </p:spTree>
    <p:extLst>
      <p:ext uri="{BB962C8B-B14F-4D97-AF65-F5344CB8AC3E}">
        <p14:creationId xmlns:p14="http://schemas.microsoft.com/office/powerpoint/2010/main" val="2341676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350" r="16350"/>
          <a:stretch>
            <a:fillRect/>
          </a:stretch>
        </p:blipFill>
        <p:spPr/>
      </p:pic>
      <p:sp>
        <p:nvSpPr>
          <p:cNvPr id="4" name="3 Marcador de texto"/>
          <p:cNvSpPr>
            <a:spLocks noGrp="1"/>
          </p:cNvSpPr>
          <p:nvPr>
            <p:ph type="body" sz="half" idx="2"/>
          </p:nvPr>
        </p:nvSpPr>
        <p:spPr>
          <a:xfrm>
            <a:off x="6300192" y="188640"/>
            <a:ext cx="2448272" cy="5748136"/>
          </a:xfrm>
        </p:spPr>
        <p:txBody>
          <a:bodyPr/>
          <a:lstStyle/>
          <a:p>
            <a:r>
              <a:rPr lang="es-ES" sz="1400" b="1" dirty="0"/>
              <a:t>Carta de Florencia de 1981</a:t>
            </a:r>
          </a:p>
          <a:p>
            <a:r>
              <a:rPr lang="es-ES" sz="1400" dirty="0"/>
              <a:t>El Comité Internacional de Jardines Históricos (ICOMOS-IFLA) se reúne en Florencia el 21 de mayo de 1981 y decide elaborar una carta relativa a la salvaguarda de los jardines históricos que es conocida como Carta de Florencia de 1981.</a:t>
            </a:r>
          </a:p>
          <a:p>
            <a:r>
              <a:rPr lang="es-ES" sz="1400" dirty="0"/>
              <a:t>En ella se define un jardín histórico como una composición arquitectónica y vegetal que, desde el punto de vista de la historia o del arte, tiene un interés público y, esencialmente es una composición de arquitectura cuyo material es esencialmente vegetal y, por lo tanto, vivo, perecedero y renovable.</a:t>
            </a:r>
          </a:p>
          <a:p>
            <a:endParaRPr lang="es-ES" dirty="0"/>
          </a:p>
        </p:txBody>
      </p:sp>
    </p:spTree>
    <p:extLst>
      <p:ext uri="{BB962C8B-B14F-4D97-AF65-F5344CB8AC3E}">
        <p14:creationId xmlns:p14="http://schemas.microsoft.com/office/powerpoint/2010/main" val="109651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20113" r="20113"/>
          <a:stretch>
            <a:fillRect/>
          </a:stretch>
        </p:blipFill>
        <p:spPr/>
      </p:pic>
      <p:sp>
        <p:nvSpPr>
          <p:cNvPr id="4" name="3 Marcador de texto"/>
          <p:cNvSpPr>
            <a:spLocks noGrp="1"/>
          </p:cNvSpPr>
          <p:nvPr>
            <p:ph type="body" sz="half" idx="2"/>
          </p:nvPr>
        </p:nvSpPr>
        <p:spPr>
          <a:xfrm>
            <a:off x="6372200" y="264794"/>
            <a:ext cx="2376264" cy="6332557"/>
          </a:xfrm>
        </p:spPr>
        <p:txBody>
          <a:bodyPr>
            <a:noAutofit/>
          </a:bodyPr>
          <a:lstStyle/>
          <a:p>
            <a:r>
              <a:rPr lang="es-ES" sz="1400" b="1" dirty="0"/>
              <a:t>Declaración de BIC</a:t>
            </a:r>
          </a:p>
          <a:p>
            <a:r>
              <a:rPr lang="es-ES" sz="1400" dirty="0"/>
              <a:t>Conforme a lo establecido en la Ley 16/1985, para que un elemento patrimonial pase a formar parte del Catálogo de Bienes de Interés Cultural de España, es preciso que se incoe un expediente por la administración competente (aunque puede hacerse a solicitud de entidades o particulares). </a:t>
            </a:r>
          </a:p>
          <a:p>
            <a:r>
              <a:rPr lang="es-ES" sz="1400" dirty="0"/>
              <a:t>Una vez incoado el expediente, se le aplica al bien patrimonial, con carácter preventivo, toda la protección jurídica prevista en las leyes.</a:t>
            </a:r>
          </a:p>
          <a:p>
            <a:r>
              <a:rPr lang="es-ES" sz="1400" dirty="0"/>
              <a:t>El expediente se resuelve por acuerdo, bien del Consejo de Gobierno de la Comunidad Autónoma, mediante Decreto (cuando tenga transferida esta competencia), bien del Consejo de Ministros a propuesta del Ministerio de Cultura, mediante Real Decreto.</a:t>
            </a:r>
          </a:p>
        </p:txBody>
      </p:sp>
    </p:spTree>
    <p:extLst>
      <p:ext uri="{BB962C8B-B14F-4D97-AF65-F5344CB8AC3E}">
        <p14:creationId xmlns:p14="http://schemas.microsoft.com/office/powerpoint/2010/main" val="1234619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228184" y="264794"/>
            <a:ext cx="2915816" cy="6593205"/>
          </a:xfrm>
        </p:spPr>
        <p:txBody>
          <a:bodyPr/>
          <a:lstStyle/>
          <a:p>
            <a:r>
              <a:rPr lang="es-ES" sz="1400" b="1" dirty="0"/>
              <a:t>Consecuencias de la declaración como BIC de un Jardín Histórico</a:t>
            </a:r>
          </a:p>
          <a:p>
            <a:r>
              <a:rPr lang="es-ES" sz="1400" dirty="0"/>
              <a:t>Un Bien Cultural al ser declarado BIC:</a:t>
            </a:r>
          </a:p>
          <a:p>
            <a:r>
              <a:rPr lang="es-ES" sz="1400" dirty="0"/>
              <a:t>Será de dominio público (distinguiendo "dominio público" de "propiedad privada"; un particular puede ser propietario de un BIC, pero la Administración protegerá el valor artístico, histórico, espiritual del bien)</a:t>
            </a:r>
          </a:p>
          <a:p>
            <a:r>
              <a:rPr lang="es-ES" sz="1400" dirty="0"/>
              <a:t>Necesitará autorizaciones para cualquier obra o modificación (tanto en bienes inmuebles -edificios- como muebles -una pintura por ejemplo-, es decir, se necesitará autorización para restaurar una pintura y autorización para pintar la fachada de un edificio BIC)</a:t>
            </a:r>
          </a:p>
          <a:p>
            <a:r>
              <a:rPr lang="es-ES" sz="1400" dirty="0"/>
              <a:t>En España, la Ley 16/1985, de 25 de junio, del Patrimonio Histórico Español, incluye, dentro de sus figuras de máxima protección llamadas Bien de Interés Cultural (BIC), la categoría de "Jardín Histórico</a:t>
            </a:r>
          </a:p>
          <a:p>
            <a:endParaRPr lang="es-ES" dirty="0"/>
          </a:p>
        </p:txBody>
      </p:sp>
    </p:spTree>
    <p:extLst>
      <p:ext uri="{BB962C8B-B14F-4D97-AF65-F5344CB8AC3E}">
        <p14:creationId xmlns:p14="http://schemas.microsoft.com/office/powerpoint/2010/main" val="2243581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00192" y="0"/>
            <a:ext cx="2843808" cy="6858000"/>
          </a:xfrm>
        </p:spPr>
        <p:txBody>
          <a:bodyPr>
            <a:normAutofit/>
          </a:bodyPr>
          <a:lstStyle/>
          <a:p>
            <a:r>
              <a:rPr lang="es-ES" sz="1400" b="1" dirty="0"/>
              <a:t>Los jardines históricos: la recuperación de un patrimonio</a:t>
            </a:r>
          </a:p>
          <a:p>
            <a:r>
              <a:rPr lang="es-ES" sz="1400" dirty="0"/>
              <a:t>A través de los jardines, de su diseño y concepción, de sus especies florísticas resaltadas, de sus funciones principales y complementarias, es posible hacerse una idea de la percepción del medio que poseían sociedades históricas y de los valores que se le asignaban al entorno natural. </a:t>
            </a:r>
          </a:p>
          <a:p>
            <a:r>
              <a:rPr lang="es-ES" sz="1400" dirty="0"/>
              <a:t>El conocimiento, y la recuperación en su caso de ese patrimonio, permitirá interpretar de manera indirecta las relaciones de la sociedad con su medio ambiente</a:t>
            </a:r>
          </a:p>
          <a:p>
            <a:r>
              <a:rPr lang="es-ES" sz="1400" dirty="0"/>
              <a:t>Las circunstancias históricas y las condiciones geográficas han potenciado una gran variedad de tipologías de jardines, prácticamente inéditas en el resto del continente europeo</a:t>
            </a:r>
          </a:p>
        </p:txBody>
      </p:sp>
    </p:spTree>
    <p:extLst>
      <p:ext uri="{BB962C8B-B14F-4D97-AF65-F5344CB8AC3E}">
        <p14:creationId xmlns:p14="http://schemas.microsoft.com/office/powerpoint/2010/main" val="4126676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00192" y="0"/>
            <a:ext cx="2843808" cy="6858000"/>
          </a:xfrm>
        </p:spPr>
        <p:txBody>
          <a:bodyPr>
            <a:normAutofit/>
          </a:bodyPr>
          <a:lstStyle/>
          <a:p>
            <a:r>
              <a:rPr lang="es-ES" sz="1400" dirty="0"/>
              <a:t>A través de las fuentes históricas se conoce de la existencia de numerosos jardines en la ciudad de Itálica (Sevilla). </a:t>
            </a:r>
          </a:p>
          <a:p>
            <a:r>
              <a:rPr lang="es-ES" sz="1400" dirty="0"/>
              <a:t>Las especies que se cultivaban aún se encuentran con cierta frecuencia en los jardines actuales: mimosas, acantos, anémonas, bojes, cipreses, laureles, higueras, mirtos, narcisos, palmeras, plátanos, álamos, chopos, rosas, etc.</a:t>
            </a:r>
          </a:p>
          <a:p>
            <a:r>
              <a:rPr lang="es-ES" sz="1400" dirty="0"/>
              <a:t>A continuación, salvando la laguna informativa existente para el periodo de dominación visigoda, se tiene un mayor bagaje de información literaria sobre los jardines árabes, quizás los que más profunda influencia han dejado posteriormente en la historia del jardín andaluz; conservándose incluso alguno de ellos hasta la actualidad.</a:t>
            </a:r>
          </a:p>
          <a:p>
            <a:r>
              <a:rPr lang="es-ES" sz="1400" dirty="0"/>
              <a:t>En los jardines árabes destaca la mezcla de la arboricultura de subsistencia y de las plantas ornamentales, mediante lo que cumplen una función tanto productiva como de lugar de ocio y recreo</a:t>
            </a:r>
          </a:p>
        </p:txBody>
      </p:sp>
    </p:spTree>
    <p:extLst>
      <p:ext uri="{BB962C8B-B14F-4D97-AF65-F5344CB8AC3E}">
        <p14:creationId xmlns:p14="http://schemas.microsoft.com/office/powerpoint/2010/main" val="2919741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228184" y="0"/>
            <a:ext cx="2915816" cy="6858000"/>
          </a:xfrm>
        </p:spPr>
        <p:txBody>
          <a:bodyPr/>
          <a:lstStyle/>
          <a:p>
            <a:r>
              <a:rPr lang="es-ES" sz="1400" dirty="0"/>
              <a:t>Por otra, el jardín de crucero constaba de una cruz central en alto, que actuaba como pasillo para pasear las personas y por donde discurrían las acequias de riego. Esta cruz dividía al jardín en cuatro sectores rehundidos en el suelo (al menos dos metros), donde crecía la vegetación. Esta técnica estaba dirigida, fundamentalmente, a la retención de humedad.</a:t>
            </a:r>
          </a:p>
          <a:p>
            <a:r>
              <a:rPr lang="es-ES" sz="1400" dirty="0"/>
              <a:t>Los historiadores distinguen diversos momentos en la historia del jardín árabe, del que quedan aún algunas muestras significativas: periodo del Califato cordobés (Patio de la Mezquita de Córdoba -quizás uno de los más antiguos de toda Europa- y el restaurado jardín de Medina </a:t>
            </a:r>
            <a:r>
              <a:rPr lang="es-ES" sz="1400" dirty="0" err="1"/>
              <a:t>Azahara</a:t>
            </a:r>
            <a:r>
              <a:rPr lang="es-ES" sz="1400" dirty="0"/>
              <a:t>); periodo de dominación almohade y almorávide (parte de los jardines del Alcázar sevillano); periodo Nazarí (Jardines de la Alhambra).</a:t>
            </a:r>
          </a:p>
          <a:p>
            <a:endParaRPr lang="es-ES" dirty="0"/>
          </a:p>
        </p:txBody>
      </p:sp>
    </p:spTree>
    <p:extLst>
      <p:ext uri="{BB962C8B-B14F-4D97-AF65-F5344CB8AC3E}">
        <p14:creationId xmlns:p14="http://schemas.microsoft.com/office/powerpoint/2010/main" val="2019921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228184" y="116632"/>
            <a:ext cx="2915816" cy="6741368"/>
          </a:xfrm>
        </p:spPr>
        <p:txBody>
          <a:bodyPr>
            <a:normAutofit/>
          </a:bodyPr>
          <a:lstStyle/>
          <a:p>
            <a:r>
              <a:rPr lang="es-ES" sz="1400" dirty="0"/>
              <a:t>Los jardines renacentistas, típicos de los siglos XVI y XVII, se conciben como un intento de ordenar y configurar un fragmento de la naturaleza, adaptándola a principios arquitectónicos. </a:t>
            </a:r>
          </a:p>
          <a:p>
            <a:r>
              <a:rPr lang="es-ES" sz="1400" dirty="0"/>
              <a:t>En ellos tiene gran importancia la disposición monumental, siendo frecuentes las fuentes con estatuas, fantasías escultórico-vegetales, etc. Su ubicación mayoritaria fue la de los claustros de los monasterios e iglesias y los patios palaciegos. El Jardín del Príncipe del Alcázar de Sevilla es una muestra significativa de este estilo.</a:t>
            </a:r>
          </a:p>
          <a:p>
            <a:r>
              <a:rPr lang="es-ES" sz="1400" dirty="0"/>
              <a:t>Los jardines de los siglos XVIII y XIX mantienen un gran eclecticismo en su estilo, ya que aunque predomina la influencia del jardín renacentista, en algunos casos se incluyen elementos de otros estilos de jardines frecuentes en Europa (jardines neoclásicos y románticos; jardín francés e inglés). </a:t>
            </a:r>
          </a:p>
          <a:p>
            <a:endParaRPr lang="es-ES" sz="1400" dirty="0"/>
          </a:p>
        </p:txBody>
      </p:sp>
    </p:spTree>
    <p:extLst>
      <p:ext uri="{BB962C8B-B14F-4D97-AF65-F5344CB8AC3E}">
        <p14:creationId xmlns:p14="http://schemas.microsoft.com/office/powerpoint/2010/main" val="3124492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228184" y="0"/>
            <a:ext cx="2915816" cy="6858000"/>
          </a:xfrm>
        </p:spPr>
        <p:txBody>
          <a:bodyPr>
            <a:normAutofit lnSpcReduction="10000"/>
          </a:bodyPr>
          <a:lstStyle/>
          <a:p>
            <a:r>
              <a:rPr lang="es-ES" sz="1400" dirty="0"/>
              <a:t>Jardines Botánicos: Se crearon con fines científicos, para aclimatar árboles y plantas exóticas traídas de las Colonias Americanas y de otros países del Ultramar, que pudieran posteriormente emplearse para la agricultura o repoblación forestal. Están vinculados al espíritu renovador del Siglo de Las Luces y fueron promovidos, en muchos casos, por las Sociedades de Amigos del País, fundaciones de esta época para el fomento económico y social, difusoras del espíritu ilustrado. </a:t>
            </a:r>
          </a:p>
          <a:p>
            <a:r>
              <a:rPr lang="es-ES" sz="1400" dirty="0"/>
              <a:t>Alamedas y Paseos: Forman parte de los proyectos de regeneración urbana que, con una mentalidad higienista de influencia claramente francesa, desarrollaron los políticos reformadores en estos siglos.</a:t>
            </a:r>
          </a:p>
          <a:p>
            <a:r>
              <a:rPr lang="es-ES" sz="1400" dirty="0"/>
              <a:t> Están situados, por lo general, fuera de los recintos amurallados, en los márgenes de los ríos y en los bordes de los principales caminos. Tuvieron una importante función como lugares de encuentro y convivencia social, donde se celebraban ferias, carnavales, etc. </a:t>
            </a:r>
          </a:p>
          <a:p>
            <a:endParaRPr lang="es-ES" dirty="0"/>
          </a:p>
        </p:txBody>
      </p:sp>
    </p:spTree>
    <p:extLst>
      <p:ext uri="{BB962C8B-B14F-4D97-AF65-F5344CB8AC3E}">
        <p14:creationId xmlns:p14="http://schemas.microsoft.com/office/powerpoint/2010/main" val="3453368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6228184" y="332656"/>
            <a:ext cx="2915816" cy="6525344"/>
          </a:xfrm>
        </p:spPr>
        <p:txBody>
          <a:bodyPr>
            <a:normAutofit/>
          </a:bodyPr>
          <a:lstStyle/>
          <a:p>
            <a:r>
              <a:rPr lang="es-ES" sz="1400" dirty="0"/>
              <a:t>Plazas Públicas: Responden a la mentalidad higienista anteriormente citada y, también, a la creación de nuevos espacios libres como consecuencia de la desamortización de bienes civiles y eclesiásticos de muchos núcleos urbanos. Un monumento o fuente en el centro de la plaza y bancos y árboles a su alrededor suelen ser elementos frecuentes en este tipo de jardines, de tamaño normalmente reducido.</a:t>
            </a:r>
          </a:p>
          <a:p>
            <a:r>
              <a:rPr lang="es-ES" sz="1400" dirty="0"/>
              <a:t>Salones: Tienen una clara influencia francesa y se conciben como lugares ajardinados de paseo y estancia, normalmente vinculados a palacios o residencias de personas de elevado rango social y, por tanto, de carácter privado. Algunos de estos salones se han convertido en jardines de uso público,, y han llegado a nuestros días; por ejemplo, los Jardines de las Delicias y Jardines de Cristina en Sevilla.</a:t>
            </a:r>
          </a:p>
          <a:p>
            <a:endParaRPr lang="es-ES" sz="1400" dirty="0"/>
          </a:p>
        </p:txBody>
      </p:sp>
      <p:pic>
        <p:nvPicPr>
          <p:cNvPr id="7" name="6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Tree>
    <p:extLst>
      <p:ext uri="{BB962C8B-B14F-4D97-AF65-F5344CB8AC3E}">
        <p14:creationId xmlns:p14="http://schemas.microsoft.com/office/powerpoint/2010/main" val="2759283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69" r="1223" b="2292"/>
          <a:stretch/>
        </p:blipFill>
        <p:spPr>
          <a:xfrm>
            <a:off x="0" y="0"/>
            <a:ext cx="6100763" cy="6858000"/>
          </a:xfrm>
        </p:spPr>
      </p:pic>
      <p:sp>
        <p:nvSpPr>
          <p:cNvPr id="4" name="3 Marcador de texto"/>
          <p:cNvSpPr>
            <a:spLocks noGrp="1"/>
          </p:cNvSpPr>
          <p:nvPr>
            <p:ph type="body" sz="half" idx="2"/>
          </p:nvPr>
        </p:nvSpPr>
        <p:spPr>
          <a:xfrm>
            <a:off x="6228184" y="0"/>
            <a:ext cx="2915816" cy="6858000"/>
          </a:xfrm>
        </p:spPr>
        <p:txBody>
          <a:bodyPr/>
          <a:lstStyle/>
          <a:p>
            <a:r>
              <a:rPr lang="es-ES" sz="1400" dirty="0" err="1"/>
              <a:t>Forestier</a:t>
            </a:r>
            <a:r>
              <a:rPr lang="es-ES" sz="1400" dirty="0"/>
              <a:t> en el año 1911 recibe el encargo por Comité de la Exposición Hispano Americana  que se iba a celebrar en Sevilla, de la reordenación del jardín cedido por los </a:t>
            </a:r>
            <a:r>
              <a:rPr lang="es-ES" sz="1400" dirty="0" err="1"/>
              <a:t>Montpensier</a:t>
            </a:r>
            <a:r>
              <a:rPr lang="es-ES" sz="1400" dirty="0"/>
              <a:t>, fruto de lo cual será la creación del Parque de María Luisa, que a la postre se convertirá en uno de los más representativos del estilo andaluz.</a:t>
            </a:r>
          </a:p>
          <a:p>
            <a:r>
              <a:rPr lang="es-ES" sz="1400" dirty="0"/>
              <a:t>El Parque de María Luisa se inspira para la disposición de todo el conjunto en los patios de La Alhambra granadina. En este jardín, quedan formalizados algunos elementos que a juicio de </a:t>
            </a:r>
            <a:r>
              <a:rPr lang="es-ES" sz="1400" dirty="0" err="1"/>
              <a:t>Forestier</a:t>
            </a:r>
            <a:r>
              <a:rPr lang="es-ES" sz="1400" dirty="0"/>
              <a:t> son típicos del jardín andaluz:</a:t>
            </a:r>
          </a:p>
          <a:p>
            <a:r>
              <a:rPr lang="es-ES" sz="1400" dirty="0"/>
              <a:t>La importancia de los juegos de colores entre los diversos elementos del jardín: el color amarillo del albero, el rojo del ladrillo, el azul de la cerámica, el blanco del muro encalado y el multicolor de las flores, sobre el telón azul de un cielo normalmente despejado, es la fantasía convertida en realidad para el que los visita.</a:t>
            </a:r>
          </a:p>
          <a:p>
            <a:endParaRPr lang="es-ES" dirty="0"/>
          </a:p>
        </p:txBody>
      </p:sp>
    </p:spTree>
    <p:extLst>
      <p:ext uri="{BB962C8B-B14F-4D97-AF65-F5344CB8AC3E}">
        <p14:creationId xmlns:p14="http://schemas.microsoft.com/office/powerpoint/2010/main" val="2622262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228184" y="0"/>
            <a:ext cx="2915816" cy="6858000"/>
          </a:xfrm>
        </p:spPr>
        <p:txBody>
          <a:bodyPr>
            <a:normAutofit/>
          </a:bodyPr>
          <a:lstStyle/>
          <a:p>
            <a:r>
              <a:rPr lang="es-ES" sz="1400" dirty="0"/>
              <a:t>Javier de </a:t>
            </a:r>
            <a:r>
              <a:rPr lang="es-ES" sz="1400" dirty="0" err="1"/>
              <a:t>Winthuysen</a:t>
            </a:r>
            <a:r>
              <a:rPr lang="es-ES" sz="1400" dirty="0"/>
              <a:t> continuó la labor de defensa del jardín árabe-andaluz que había comenzado </a:t>
            </a:r>
            <a:r>
              <a:rPr lang="es-ES" sz="1400" dirty="0" err="1"/>
              <a:t>Forestier</a:t>
            </a:r>
            <a:r>
              <a:rPr lang="es-ES" sz="1400" dirty="0"/>
              <a:t>, llevando a cabo algunas interesantes aportaciones para la protección de este patrimonio cultural y natural.</a:t>
            </a:r>
          </a:p>
          <a:p>
            <a:r>
              <a:rPr lang="es-ES" sz="1400" dirty="0"/>
              <a:t>Una de ellas fue la primera catalogación a nivel nacional de los principales jardines históricos, que aún se conservaban. Asimismo, fue el promotor de la primera Escuela Nacional de Jardinería, instalada en Madrid, que elaboró un programa de estudios adaptado a esta profesión.</a:t>
            </a:r>
          </a:p>
          <a:p>
            <a:endParaRPr lang="es-ES" sz="1400" dirty="0"/>
          </a:p>
          <a:p>
            <a:r>
              <a:rPr lang="es-ES" sz="1400" dirty="0"/>
              <a:t>Gracias, entre otros, a la labor de </a:t>
            </a:r>
            <a:r>
              <a:rPr lang="es-ES" sz="1400" dirty="0" err="1"/>
              <a:t>Wynthuysen</a:t>
            </a:r>
            <a:r>
              <a:rPr lang="es-ES" sz="1400" dirty="0"/>
              <a:t>, en 1926 se incluyen dentro del Real-Decreto de Protección del Patrimonio Nacional, las categorías de "lugares pintorescos" y "sitios y lugares de reconocida y peculiar belleza", que permitirán la protección oficial de algunos de los jardines andaluces más importantes.</a:t>
            </a:r>
          </a:p>
          <a:p>
            <a:endParaRPr lang="es-ES" sz="1400" dirty="0"/>
          </a:p>
        </p:txBody>
      </p:sp>
    </p:spTree>
    <p:extLst>
      <p:ext uri="{BB962C8B-B14F-4D97-AF65-F5344CB8AC3E}">
        <p14:creationId xmlns:p14="http://schemas.microsoft.com/office/powerpoint/2010/main" val="2754688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7147" r="7147"/>
          <a:stretch>
            <a:fillRect/>
          </a:stretch>
        </p:blipFill>
        <p:spPr/>
      </p:pic>
      <p:sp>
        <p:nvSpPr>
          <p:cNvPr id="4" name="3 Marcador de texto"/>
          <p:cNvSpPr>
            <a:spLocks noGrp="1"/>
          </p:cNvSpPr>
          <p:nvPr>
            <p:ph type="body" sz="half" idx="2"/>
          </p:nvPr>
        </p:nvSpPr>
        <p:spPr>
          <a:xfrm>
            <a:off x="6228184" y="0"/>
            <a:ext cx="2915816" cy="6858000"/>
          </a:xfrm>
        </p:spPr>
        <p:txBody>
          <a:bodyPr/>
          <a:lstStyle/>
          <a:p>
            <a:r>
              <a:rPr lang="es-ES" sz="1400" b="1" dirty="0"/>
              <a:t>Constitución Española</a:t>
            </a:r>
          </a:p>
          <a:p>
            <a:r>
              <a:rPr lang="es-ES" sz="1400" dirty="0"/>
              <a:t>A partir de la aprobación de la nueva Constitución Española de 1979, se comienzan a sentar las bases de una nueva política de protección de los jardines históricos, que retoma la preocupación activa de la primera mitad de siglo. </a:t>
            </a:r>
          </a:p>
          <a:p>
            <a:r>
              <a:rPr lang="es-ES" sz="1400" dirty="0"/>
              <a:t>En su artículo 46 la Constitución hace una declaración expresa a la conservación del patrimonio histórico: </a:t>
            </a:r>
            <a:r>
              <a:rPr lang="es-ES" sz="1400" b="1" dirty="0"/>
              <a:t>"Los poderes públicos garantizarán la conservación y promoverán el enriquecimiento del patrimonio histórico, cultural y artístico de los pueblos de España y de los bienes que lo integran, cualquiera que sea su régimen y su titularidad. La ley Penal sancionará los atentados contra el patrimonio".</a:t>
            </a:r>
          </a:p>
          <a:p>
            <a:endParaRPr lang="es-ES" dirty="0"/>
          </a:p>
        </p:txBody>
      </p:sp>
    </p:spTree>
    <p:extLst>
      <p:ext uri="{BB962C8B-B14F-4D97-AF65-F5344CB8AC3E}">
        <p14:creationId xmlns:p14="http://schemas.microsoft.com/office/powerpoint/2010/main" val="2286947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0317" r="10317"/>
          <a:stretch>
            <a:fillRect/>
          </a:stretch>
        </p:blipFill>
        <p:spPr/>
      </p:pic>
      <p:sp>
        <p:nvSpPr>
          <p:cNvPr id="4" name="3 Marcador de texto"/>
          <p:cNvSpPr>
            <a:spLocks noGrp="1"/>
          </p:cNvSpPr>
          <p:nvPr>
            <p:ph type="body" sz="half" idx="2"/>
          </p:nvPr>
        </p:nvSpPr>
        <p:spPr>
          <a:xfrm>
            <a:off x="6300192" y="264795"/>
            <a:ext cx="2376264" cy="4956048"/>
          </a:xfrm>
        </p:spPr>
        <p:txBody>
          <a:bodyPr>
            <a:normAutofit/>
          </a:bodyPr>
          <a:lstStyle/>
          <a:p>
            <a:r>
              <a:rPr lang="es-ES" sz="1400" dirty="0"/>
              <a:t>Posteriormente, la Ley estatal de Patrimonio Histórico Español 16/1985 de 25 de Junio, y el desarrollo de ésta en la Ley autonómica de 1991, mencionan expresamente la protección del jardín histórico, que en el artículo 15.2. de la Ley estatal se define como: "...el espacio delimitado, producto de la ordenación por el hombre, de elementos naturales, a veces complementados con estructuras de fábrica, y estimado de interés en función de su origen o pasado histórico o de sus valores estéticos, sensoriales y botánicos".</a:t>
            </a:r>
          </a:p>
          <a:p>
            <a:endParaRPr lang="es-ES" dirty="0"/>
          </a:p>
        </p:txBody>
      </p:sp>
    </p:spTree>
    <p:extLst>
      <p:ext uri="{BB962C8B-B14F-4D97-AF65-F5344CB8AC3E}">
        <p14:creationId xmlns:p14="http://schemas.microsoft.com/office/powerpoint/2010/main" val="1139942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20019" r="20019"/>
          <a:stretch>
            <a:fillRect/>
          </a:stretch>
        </p:blipFill>
        <p:spPr/>
      </p:pic>
      <p:sp>
        <p:nvSpPr>
          <p:cNvPr id="4" name="3 Marcador de texto"/>
          <p:cNvSpPr>
            <a:spLocks noGrp="1"/>
          </p:cNvSpPr>
          <p:nvPr>
            <p:ph type="body" sz="half" idx="2"/>
          </p:nvPr>
        </p:nvSpPr>
        <p:spPr>
          <a:xfrm>
            <a:off x="6228184" y="0"/>
            <a:ext cx="2915816" cy="6858000"/>
          </a:xfrm>
        </p:spPr>
        <p:txBody>
          <a:bodyPr>
            <a:normAutofit lnSpcReduction="10000"/>
          </a:bodyPr>
          <a:lstStyle/>
          <a:p>
            <a:r>
              <a:rPr lang="es-ES" sz="1400" dirty="0"/>
              <a:t>Algunos jardines andaluces que disponían anteriormente de diversas figuras de protección (Bienes de interés cultural, Monumento Nacional, etc.) han sido objeto de inscripción en este Catálogo, que contempla genéricamente la tipología del Jardín Histórico.</a:t>
            </a:r>
          </a:p>
          <a:p>
            <a:r>
              <a:rPr lang="es-ES" sz="1400" dirty="0"/>
              <a:t>Sin embargo, aún existen un gran número de jardines históricos en Andalucía sin ningún tipo de protección legal, muchos de ellos olvidados y abandonados, y, en general, desconocidos por el público.</a:t>
            </a:r>
          </a:p>
          <a:p>
            <a:r>
              <a:rPr lang="es-ES" sz="1400" dirty="0"/>
              <a:t>En algunos casos, estos jardines se han convertido en parques municipales y se han conservado hasta la actualidad; lo mismo sucede con aquéllos que aún permanecen en los patios interiores de muchas viviendas e iglesias repartidas por toda la geografía andaluza. </a:t>
            </a:r>
          </a:p>
          <a:p>
            <a:r>
              <a:rPr lang="es-ES" sz="1400" dirty="0"/>
              <a:t>Sin embargo, también se está produciendo un rápido e inevitable deterioro de muchos de ellos en los últimos tiempos, producto del descuido y la ignorancia o de la falta de recursos económicos de sus propietarios.</a:t>
            </a:r>
          </a:p>
          <a:p>
            <a:endParaRPr lang="es-ES" dirty="0"/>
          </a:p>
          <a:p>
            <a:endParaRPr lang="es-ES" dirty="0"/>
          </a:p>
        </p:txBody>
      </p:sp>
    </p:spTree>
    <p:extLst>
      <p:ext uri="{BB962C8B-B14F-4D97-AF65-F5344CB8AC3E}">
        <p14:creationId xmlns:p14="http://schemas.microsoft.com/office/powerpoint/2010/main" val="222340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928" r="1928"/>
          <a:stretch>
            <a:fillRect/>
          </a:stretch>
        </p:blipFill>
        <p:spPr/>
      </p:pic>
      <p:sp>
        <p:nvSpPr>
          <p:cNvPr id="4" name="3 Marcador de texto"/>
          <p:cNvSpPr>
            <a:spLocks noGrp="1"/>
          </p:cNvSpPr>
          <p:nvPr>
            <p:ph type="body" sz="half" idx="2"/>
          </p:nvPr>
        </p:nvSpPr>
        <p:spPr>
          <a:xfrm>
            <a:off x="6372200" y="264794"/>
            <a:ext cx="2448272" cy="6404565"/>
          </a:xfrm>
        </p:spPr>
        <p:txBody>
          <a:bodyPr>
            <a:noAutofit/>
          </a:bodyPr>
          <a:lstStyle/>
          <a:p>
            <a:pPr marL="274320" lvl="0" indent="-274320">
              <a:spcBef>
                <a:spcPts val="600"/>
              </a:spcBef>
              <a:spcAft>
                <a:spcPts val="0"/>
              </a:spcAft>
              <a:buClr>
                <a:srgbClr val="94C600"/>
              </a:buClr>
              <a:buFont typeface="Wingdings"/>
              <a:buChar char=""/>
            </a:pPr>
            <a:r>
              <a:rPr lang="es-ES" sz="1400" dirty="0">
                <a:solidFill>
                  <a:prstClr val="black"/>
                </a:solidFill>
              </a:rPr>
              <a:t>En el ámbito privado el panorama es mucho más preocupante debido a las enormes dificultades de los propietarios para garantizar un mínimo mantenimiento y a los problemas de seguimiento de estas labores por la administración responsable, en el marco de la tutela que le corresponde según la legislación vigente.</a:t>
            </a:r>
          </a:p>
          <a:p>
            <a:pPr marL="274320" lvl="0" indent="-274320">
              <a:spcBef>
                <a:spcPts val="600"/>
              </a:spcBef>
              <a:spcAft>
                <a:spcPts val="0"/>
              </a:spcAft>
              <a:buClr>
                <a:srgbClr val="94C600"/>
              </a:buClr>
              <a:buFont typeface="Wingdings"/>
              <a:buChar char=""/>
            </a:pPr>
            <a:r>
              <a:rPr lang="es-ES" sz="1400" dirty="0">
                <a:solidFill>
                  <a:prstClr val="black"/>
                </a:solidFill>
              </a:rPr>
              <a:t>El estudio teórico y técnico de los Jardines Históricos de Andalucía conlleva una complejidad imposible de abordar exclusivamente desde la disciplina arquitectónica: sobre los jardines se proyecta una visión poliédrica donde convergen la historia del arte, la evolución de las técnicas constructivas y decorativas, la botánica, </a:t>
            </a:r>
          </a:p>
        </p:txBody>
      </p:sp>
    </p:spTree>
    <p:extLst>
      <p:ext uri="{BB962C8B-B14F-4D97-AF65-F5344CB8AC3E}">
        <p14:creationId xmlns:p14="http://schemas.microsoft.com/office/powerpoint/2010/main" val="2092826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7794" r="7794"/>
          <a:stretch>
            <a:fillRect/>
          </a:stretch>
        </p:blipFill>
        <p:spPr/>
      </p:pic>
      <p:sp>
        <p:nvSpPr>
          <p:cNvPr id="4" name="3 Marcador de texto"/>
          <p:cNvSpPr>
            <a:spLocks noGrp="1"/>
          </p:cNvSpPr>
          <p:nvPr>
            <p:ph type="body" sz="half" idx="2"/>
          </p:nvPr>
        </p:nvSpPr>
        <p:spPr>
          <a:xfrm>
            <a:off x="6372200" y="264794"/>
            <a:ext cx="2376264" cy="6404565"/>
          </a:xfrm>
        </p:spPr>
        <p:txBody>
          <a:bodyPr/>
          <a:lstStyle/>
          <a:p>
            <a:r>
              <a:rPr lang="es-ES" sz="1400" b="1" dirty="0"/>
              <a:t>DEFINICION ENTRE MANTENIMIENTO Y GESTION</a:t>
            </a:r>
          </a:p>
          <a:p>
            <a:endParaRPr lang="es-ES" sz="1400" dirty="0"/>
          </a:p>
          <a:p>
            <a:r>
              <a:rPr lang="es-ES" sz="1400" dirty="0"/>
              <a:t>MANTENIMIENTO.-Define la rutina normal diaria y semanal y los trabajos habituales necesarios para la conservación de la mayoría de los jardines. Un programa de mantenimiento incluye todos estos trabajos planificados según climatología y necesidades del jardín.</a:t>
            </a:r>
          </a:p>
          <a:p>
            <a:r>
              <a:rPr lang="es-ES" sz="1400" dirty="0"/>
              <a:t>GESTION.- Define la organización y planificación a medio y largo plazo y especialmente importante en el caso de los jardines históricos, donde la renovación y restauración son inevitables. Abarca también la organización del personal y equipo para asegurar un eficaz mantenimiento.</a:t>
            </a:r>
          </a:p>
          <a:p>
            <a:endParaRPr lang="es-ES" dirty="0"/>
          </a:p>
        </p:txBody>
      </p:sp>
    </p:spTree>
    <p:extLst>
      <p:ext uri="{BB962C8B-B14F-4D97-AF65-F5344CB8AC3E}">
        <p14:creationId xmlns:p14="http://schemas.microsoft.com/office/powerpoint/2010/main" val="1568703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20117" r="20117"/>
          <a:stretch>
            <a:fillRect/>
          </a:stretch>
        </p:blipFill>
        <p:spPr/>
      </p:pic>
      <p:sp>
        <p:nvSpPr>
          <p:cNvPr id="4" name="3 Marcador de texto"/>
          <p:cNvSpPr>
            <a:spLocks noGrp="1"/>
          </p:cNvSpPr>
          <p:nvPr>
            <p:ph type="body" sz="half" idx="2"/>
          </p:nvPr>
        </p:nvSpPr>
        <p:spPr>
          <a:xfrm>
            <a:off x="6372200" y="264794"/>
            <a:ext cx="2376264" cy="6404565"/>
          </a:xfrm>
        </p:spPr>
        <p:txBody>
          <a:bodyPr>
            <a:normAutofit lnSpcReduction="10000"/>
          </a:bodyPr>
          <a:lstStyle/>
          <a:p>
            <a:r>
              <a:rPr lang="es-ES" sz="1400" dirty="0"/>
              <a:t>Algunos aspectos sobre el cuidado y mantenimiento de Jardines Históricos.</a:t>
            </a:r>
          </a:p>
          <a:p>
            <a:r>
              <a:rPr lang="es-ES" sz="1400" dirty="0"/>
              <a:t>                1º.-Proceso de envejecimiento</a:t>
            </a:r>
          </a:p>
          <a:p>
            <a:r>
              <a:rPr lang="es-ES" sz="1400" dirty="0"/>
              <a:t>                2º.- Relaciones entre el diseño y el                        mantenimiento</a:t>
            </a:r>
          </a:p>
          <a:p>
            <a:r>
              <a:rPr lang="es-ES" sz="1400" dirty="0"/>
              <a:t>                3º.-Aspectos de la vegetación</a:t>
            </a:r>
          </a:p>
          <a:p>
            <a:r>
              <a:rPr lang="es-ES" sz="1400" dirty="0"/>
              <a:t>                4º.- Organización del personal</a:t>
            </a:r>
          </a:p>
          <a:p>
            <a:r>
              <a:rPr lang="es-ES" sz="1400" dirty="0"/>
              <a:t>                5º Consecuencias del uso publico</a:t>
            </a:r>
          </a:p>
          <a:p>
            <a:r>
              <a:rPr lang="es-ES" sz="1400" dirty="0"/>
              <a:t>                6º  Fuentes de financiación y apoyo</a:t>
            </a:r>
          </a:p>
          <a:p>
            <a:r>
              <a:rPr lang="es-ES" sz="1400" b="1" dirty="0"/>
              <a:t>PROCESO DE ENVEJECIMIENTO</a:t>
            </a:r>
          </a:p>
          <a:p>
            <a:r>
              <a:rPr lang="es-ES" sz="1400" dirty="0"/>
              <a:t>Los jardines son entes vivos en constante evolución y decadencia. Los arboles, los céspedes bien o mal conservados.-duran mucho tiempo.-Los arbustos y plantas que necesitan mas cuidados menos</a:t>
            </a:r>
          </a:p>
          <a:p>
            <a:endParaRPr lang="es-ES" dirty="0"/>
          </a:p>
          <a:p>
            <a:endParaRPr lang="es-ES" dirty="0"/>
          </a:p>
        </p:txBody>
      </p:sp>
    </p:spTree>
    <p:extLst>
      <p:ext uri="{BB962C8B-B14F-4D97-AF65-F5344CB8AC3E}">
        <p14:creationId xmlns:p14="http://schemas.microsoft.com/office/powerpoint/2010/main" val="16171926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20029" r="20029"/>
          <a:stretch>
            <a:fillRect/>
          </a:stretch>
        </p:blipFill>
        <p:spPr/>
      </p:pic>
      <p:sp>
        <p:nvSpPr>
          <p:cNvPr id="4" name="3 Marcador de texto"/>
          <p:cNvSpPr>
            <a:spLocks noGrp="1"/>
          </p:cNvSpPr>
          <p:nvPr>
            <p:ph type="body" sz="half" idx="2"/>
          </p:nvPr>
        </p:nvSpPr>
        <p:spPr>
          <a:xfrm>
            <a:off x="6300192" y="188640"/>
            <a:ext cx="2520280" cy="6468216"/>
          </a:xfrm>
        </p:spPr>
        <p:txBody>
          <a:bodyPr/>
          <a:lstStyle/>
          <a:p>
            <a:r>
              <a:rPr lang="es-ES" sz="1400" b="1" dirty="0"/>
              <a:t>RELACIONES ENTRE DISEÑO Y MANTENIMIENTO</a:t>
            </a:r>
          </a:p>
          <a:p>
            <a:r>
              <a:rPr lang="es-ES" sz="1400" dirty="0"/>
              <a:t>En inevitable que exista una estrecha relación entre el diseño, estilo  o carácter de un jardín histórico y la proporción de mano de obra necesaria para un trabajo normal de conservación y mantenimiento durante largo tiempo.</a:t>
            </a:r>
          </a:p>
          <a:p>
            <a:r>
              <a:rPr lang="es-ES" sz="1400" dirty="0"/>
              <a:t>Aparte del tamaño, el concepto de jardín del siglo XVI y XVII mas formal ,extensivo e intrincado requiere mayor plantilla y mayores cuidados que el estilo de jardín paisajista ingles, mucho mas naturalista.</a:t>
            </a:r>
          </a:p>
          <a:p>
            <a:r>
              <a:rPr lang="es-ES" sz="1400" dirty="0"/>
              <a:t>Cuanto mas exóticas sean las plantas, mas difíciles serán de mantener, cuando mas se ajuste el diseño a unos planes ecológicos, menos cuidados serán necesarios. </a:t>
            </a:r>
          </a:p>
          <a:p>
            <a:endParaRPr lang="es-ES" dirty="0"/>
          </a:p>
        </p:txBody>
      </p:sp>
    </p:spTree>
    <p:extLst>
      <p:ext uri="{BB962C8B-B14F-4D97-AF65-F5344CB8AC3E}">
        <p14:creationId xmlns:p14="http://schemas.microsoft.com/office/powerpoint/2010/main" val="1795982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72200" y="188640"/>
            <a:ext cx="2448272" cy="6480720"/>
          </a:xfrm>
        </p:spPr>
        <p:txBody>
          <a:bodyPr>
            <a:normAutofit fontScale="70000" lnSpcReduction="20000"/>
          </a:bodyPr>
          <a:lstStyle/>
          <a:p>
            <a:r>
              <a:rPr lang="es-ES" sz="2000" b="1" dirty="0"/>
              <a:t>ASPECTOS DE LA VEGETACION Y LOS NIVELES DE MANTENIMIENTO</a:t>
            </a:r>
          </a:p>
          <a:p>
            <a:r>
              <a:rPr lang="es-ES" sz="2000" dirty="0"/>
              <a:t>Relación existente entre el tipo de vegetación y las necesidades de mantenimiento. Una cosa importante a destacar aquí  es el mantenimiento del carácter esencial del jardín. Si los cambios o alteraciones son demasiado fuertes, el carácter o estilo del jardín cambiara o desaparecerá.</a:t>
            </a:r>
          </a:p>
          <a:p>
            <a:r>
              <a:rPr lang="es-ES" sz="2000" dirty="0"/>
              <a:t>Los niveles de mantenimiento deben ajustarse al estilo y carácter del jardín. Los parques mas silvestres  necesitan en general menos  atención que los geométricos y tradicionales.</a:t>
            </a:r>
          </a:p>
          <a:p>
            <a:r>
              <a:rPr lang="es-ES" sz="2000" dirty="0"/>
              <a:t>Por consideración a las generaciones futuras la renovación continua de las plantaciones debe ser garantizada.</a:t>
            </a:r>
          </a:p>
          <a:p>
            <a:endParaRPr lang="es-ES" dirty="0"/>
          </a:p>
        </p:txBody>
      </p:sp>
    </p:spTree>
    <p:extLst>
      <p:ext uri="{BB962C8B-B14F-4D97-AF65-F5344CB8AC3E}">
        <p14:creationId xmlns:p14="http://schemas.microsoft.com/office/powerpoint/2010/main" val="686519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72200" y="264794"/>
            <a:ext cx="2448272" cy="6593206"/>
          </a:xfrm>
        </p:spPr>
        <p:txBody>
          <a:bodyPr/>
          <a:lstStyle/>
          <a:p>
            <a:r>
              <a:rPr lang="es-ES" sz="1400" b="1" dirty="0"/>
              <a:t>ORGANIZACION DEL PERSONAL</a:t>
            </a:r>
          </a:p>
          <a:p>
            <a:r>
              <a:rPr lang="es-ES" sz="1400" dirty="0"/>
              <a:t>Una buena plantilla de mantenimiento constituye en realidad  la clave principal del éxito en el cuidado del jardín.</a:t>
            </a:r>
          </a:p>
          <a:p>
            <a:r>
              <a:rPr lang="es-ES" sz="1400" dirty="0"/>
              <a:t>Junto a los  documentos de análisis ,diseño y gestión es necesario un detallado estudio de la organización y planificación del personal de mantenimiento.</a:t>
            </a:r>
          </a:p>
          <a:p>
            <a:r>
              <a:rPr lang="es-ES" sz="1400" dirty="0"/>
              <a:t>El jardinero jefe  con un estudio detallado de sus funciones debería ser la figura clave en todo este contexto. Sus funciones a veces son ignoradas o mal planificadas, teniendo en cuenta que el personal es generalmente escaso y relativamente caro es esencial su buena utilización y comprensión.</a:t>
            </a:r>
          </a:p>
          <a:p>
            <a:endParaRPr lang="es-ES" dirty="0"/>
          </a:p>
        </p:txBody>
      </p:sp>
    </p:spTree>
    <p:extLst>
      <p:ext uri="{BB962C8B-B14F-4D97-AF65-F5344CB8AC3E}">
        <p14:creationId xmlns:p14="http://schemas.microsoft.com/office/powerpoint/2010/main" val="1809649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6372200" y="264794"/>
            <a:ext cx="2376264" cy="6404565"/>
          </a:xfrm>
        </p:spPr>
        <p:txBody>
          <a:bodyPr/>
          <a:lstStyle/>
          <a:p>
            <a:r>
              <a:rPr lang="es-ES" sz="1400" b="1" dirty="0"/>
              <a:t>CONSECUENCIAS DEL USO PUBLICO</a:t>
            </a:r>
          </a:p>
          <a:p>
            <a:r>
              <a:rPr lang="es-ES" sz="1400" dirty="0"/>
              <a:t>Parece que muchos de los visitantes a los jardines ,históricos o no, los respetan cuando mas cuidados están, mejor aspecto ofrecen, menos daños y vandalismo se produce. El robo de plantas es cada vez mas serio en muchos jardines y lo mismo puede decirse de la perdida de carteles.</a:t>
            </a:r>
          </a:p>
          <a:p>
            <a:r>
              <a:rPr lang="es-ES" sz="1400" dirty="0"/>
              <a:t>A los visitantes cada vez les interesa mas saber de la historia del jardín y de los trabajos de mantenimiento.</a:t>
            </a:r>
          </a:p>
          <a:p>
            <a:r>
              <a:rPr lang="es-ES" sz="1400" dirty="0"/>
              <a:t> Quizás esto podría incluirse en la guía escrita del jardín si existe, esto podría llevar a una mejor valoración de los problemas y dificultades del cuidado de los jardines.</a:t>
            </a:r>
          </a:p>
          <a:p>
            <a:r>
              <a:rPr lang="es-ES" dirty="0"/>
              <a:t>.</a:t>
            </a:r>
          </a:p>
          <a:p>
            <a:endParaRPr lang="es-ES" dirty="0"/>
          </a:p>
        </p:txBody>
      </p:sp>
      <p:pic>
        <p:nvPicPr>
          <p:cNvPr id="7" name="6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9023" r="9023"/>
          <a:stretch>
            <a:fillRect/>
          </a:stretch>
        </p:blipFill>
        <p:spPr/>
      </p:pic>
    </p:spTree>
    <p:extLst>
      <p:ext uri="{BB962C8B-B14F-4D97-AF65-F5344CB8AC3E}">
        <p14:creationId xmlns:p14="http://schemas.microsoft.com/office/powerpoint/2010/main" val="4871675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00192" y="264794"/>
            <a:ext cx="2520280" cy="6476573"/>
          </a:xfrm>
        </p:spPr>
        <p:txBody>
          <a:bodyPr>
            <a:normAutofit/>
          </a:bodyPr>
          <a:lstStyle/>
          <a:p>
            <a:r>
              <a:rPr lang="es-ES" sz="1400" b="1" dirty="0"/>
              <a:t>FUENTES DE FINANCIACION Y APOYO</a:t>
            </a:r>
          </a:p>
          <a:p>
            <a:r>
              <a:rPr lang="es-ES" sz="1400" dirty="0"/>
              <a:t>No hay una variedad de fuentes de financiación y  apoyo financiero para los jardines  históricos.</a:t>
            </a:r>
          </a:p>
          <a:p>
            <a:r>
              <a:rPr lang="es-ES" sz="1400" dirty="0"/>
              <a:t>Todos recurren a los ingresos de las visitas y algunos a la reproducción y venta de las plantas que existen en el jardín, tiendas de recuerdos ,cafeterías y restaurantes.</a:t>
            </a:r>
          </a:p>
          <a:p>
            <a:r>
              <a:rPr lang="es-ES" sz="1400" dirty="0"/>
              <a:t>En otros países la creación de fundaciones fidecomisos y ayudas estatales facilitan la conservación y mantenimiento de estos jardines</a:t>
            </a:r>
          </a:p>
        </p:txBody>
      </p:sp>
    </p:spTree>
    <p:extLst>
      <p:ext uri="{BB962C8B-B14F-4D97-AF65-F5344CB8AC3E}">
        <p14:creationId xmlns:p14="http://schemas.microsoft.com/office/powerpoint/2010/main" val="27740656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20073" r="20073"/>
          <a:stretch>
            <a:fillRect/>
          </a:stretch>
        </p:blipFill>
        <p:spPr/>
      </p:pic>
      <p:sp>
        <p:nvSpPr>
          <p:cNvPr id="4" name="3 Marcador de texto"/>
          <p:cNvSpPr>
            <a:spLocks noGrp="1"/>
          </p:cNvSpPr>
          <p:nvPr>
            <p:ph type="body" sz="half" idx="2"/>
          </p:nvPr>
        </p:nvSpPr>
        <p:spPr>
          <a:xfrm>
            <a:off x="6300192" y="264794"/>
            <a:ext cx="2448272" cy="6332557"/>
          </a:xfrm>
        </p:spPr>
        <p:txBody>
          <a:bodyPr/>
          <a:lstStyle/>
          <a:p>
            <a:r>
              <a:rPr lang="es-ES" sz="1400" b="1" dirty="0"/>
              <a:t>DEL ORIGINAL  A LA RESTAURACION</a:t>
            </a:r>
          </a:p>
          <a:p>
            <a:r>
              <a:rPr lang="es-ES" sz="1400" dirty="0"/>
              <a:t>La restauración es un hecho subjetivo que depende de las intenciones proyectuales del restaurador.</a:t>
            </a:r>
          </a:p>
          <a:p>
            <a:r>
              <a:rPr lang="es-ES" sz="1400" dirty="0"/>
              <a:t>La restauración perfecta no existe.</a:t>
            </a:r>
          </a:p>
          <a:p>
            <a:r>
              <a:rPr lang="es-ES" sz="1400" dirty="0"/>
              <a:t>Toda restauración es una intervención mas sobre un lugar.</a:t>
            </a:r>
          </a:p>
          <a:p>
            <a:r>
              <a:rPr lang="es-ES" sz="1400" dirty="0"/>
              <a:t>El jardín esta ligado al ciclo cronológico de la vida.- nacimiento, crecimiento y muerte- lo que lo califica como obra de arte efímera.</a:t>
            </a:r>
          </a:p>
          <a:p>
            <a:r>
              <a:rPr lang="es-ES" sz="1400" dirty="0"/>
              <a:t>En el momento de afrontar una  nueva intervención se intentara recorrer el camino que existe entre el supuesto original, el estado del jardín en el momento de la intervención.</a:t>
            </a:r>
          </a:p>
          <a:p>
            <a:r>
              <a:rPr lang="es-ES" sz="1400" dirty="0"/>
              <a:t> Las nuevas necesidades que motivan la intervención</a:t>
            </a:r>
          </a:p>
          <a:p>
            <a:endParaRPr lang="es-ES" dirty="0"/>
          </a:p>
        </p:txBody>
      </p:sp>
    </p:spTree>
    <p:extLst>
      <p:ext uri="{BB962C8B-B14F-4D97-AF65-F5344CB8AC3E}">
        <p14:creationId xmlns:p14="http://schemas.microsoft.com/office/powerpoint/2010/main" val="3822992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6372200" y="264794"/>
            <a:ext cx="2448272" cy="6404565"/>
          </a:xfrm>
        </p:spPr>
        <p:txBody>
          <a:bodyPr>
            <a:normAutofit lnSpcReduction="10000"/>
          </a:bodyPr>
          <a:lstStyle/>
          <a:p>
            <a:r>
              <a:rPr lang="es-ES" sz="1400" b="1" dirty="0"/>
              <a:t>La restauración pretendidamente “ perfecta “.</a:t>
            </a:r>
          </a:p>
          <a:p>
            <a:r>
              <a:rPr lang="es-ES" sz="1400" dirty="0"/>
              <a:t>La restauración de la imagen original del jardín se realiza a través de la conservación de los elementos originales que perduran, de la eliminación de los elementos perturbadores y del establecimiento de un proceso de reconstrucción de las partes destruidas.</a:t>
            </a:r>
          </a:p>
          <a:p>
            <a:r>
              <a:rPr lang="es-ES" sz="1400" dirty="0"/>
              <a:t>El hecho de que muchos jardines históricos sean producto de  diversas sobre posiciones y metamorfosis vegetales sufridas a través del tiempo o a lo largo de siglos, entendiendo a la vez que estamos dándoles un cambio de función de uso, de significado, convierten la restauración “ perfecta “ en imposible, aunque su aproximación pueda ser realidad ,se afronta con otra desde otra óptica.</a:t>
            </a:r>
          </a:p>
          <a:p>
            <a:endParaRPr lang="es-ES" dirty="0"/>
          </a:p>
        </p:txBody>
      </p:sp>
      <p:pic>
        <p:nvPicPr>
          <p:cNvPr id="7" name="6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Tree>
    <p:extLst>
      <p:ext uri="{BB962C8B-B14F-4D97-AF65-F5344CB8AC3E}">
        <p14:creationId xmlns:p14="http://schemas.microsoft.com/office/powerpoint/2010/main" val="3526338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228184" y="264794"/>
            <a:ext cx="2915816" cy="6593205"/>
          </a:xfrm>
        </p:spPr>
        <p:txBody>
          <a:bodyPr>
            <a:noAutofit/>
          </a:bodyPr>
          <a:lstStyle/>
          <a:p>
            <a:r>
              <a:rPr lang="es-ES" sz="1400" b="1" dirty="0"/>
              <a:t>La ruina como expresión del pasado</a:t>
            </a:r>
          </a:p>
          <a:p>
            <a:r>
              <a:rPr lang="es-ES" sz="1400" dirty="0"/>
              <a:t> La ruina símbolo de la fugacidad. Llega a nosotros como  testimonio del vigor  creativo de hombres de otros tiempos.</a:t>
            </a:r>
          </a:p>
          <a:p>
            <a:r>
              <a:rPr lang="es-ES" sz="1400" dirty="0"/>
              <a:t>  Deja un jardín en ruinas  es aceptar que nunca será lo que era, que nunca se usara como tal, está impregnado por el sentimiento trágico de lo perecedero.</a:t>
            </a:r>
          </a:p>
          <a:p>
            <a:r>
              <a:rPr lang="es-ES" sz="1400" b="1" dirty="0"/>
              <a:t>Herencias del pasado en una nueva intervención</a:t>
            </a:r>
          </a:p>
          <a:p>
            <a:r>
              <a:rPr lang="es-ES" sz="1400" dirty="0"/>
              <a:t> La valoración de alguna parte o algún elemento antiguo del jardín se potencia a través de su conservación en la nueva intervención.</a:t>
            </a:r>
          </a:p>
          <a:p>
            <a:r>
              <a:rPr lang="es-ES" sz="1400" dirty="0"/>
              <a:t> Los jardines históricos que fueron transformados en  parques públicos en el siglo XX   sufrieron grandes cambios en sus limites y en sus recorridos principales</a:t>
            </a:r>
          </a:p>
          <a:p>
            <a:r>
              <a:rPr lang="es-ES" sz="1400" dirty="0"/>
              <a:t>Los jardines se han producido por la yuxtaposición de  infinidad de intervenciones y que han ido conservando ciertos elementos del pasado</a:t>
            </a:r>
          </a:p>
        </p:txBody>
      </p:sp>
    </p:spTree>
    <p:extLst>
      <p:ext uri="{BB962C8B-B14F-4D97-AF65-F5344CB8AC3E}">
        <p14:creationId xmlns:p14="http://schemas.microsoft.com/office/powerpoint/2010/main" val="19987875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72200" y="264794"/>
            <a:ext cx="2448272" cy="6404565"/>
          </a:xfrm>
        </p:spPr>
        <p:txBody>
          <a:bodyPr/>
          <a:lstStyle/>
          <a:p>
            <a:r>
              <a:rPr lang="es-ES" sz="1400" b="1" dirty="0"/>
              <a:t>La recuperación con de la memoria del lugar</a:t>
            </a:r>
          </a:p>
          <a:p>
            <a:r>
              <a:rPr lang="es-ES" sz="1400" dirty="0"/>
              <a:t> La destrucción total del jardín y la falta de información sobre su estado original nos impiden cualquier tipo de conservación o restauración.  La voluntad de recuperar la memoria del lugar nos conduce a recuperar el pasado en la nueva intervención.</a:t>
            </a:r>
          </a:p>
          <a:p>
            <a:r>
              <a:rPr lang="es-ES" sz="1400" b="1" dirty="0"/>
              <a:t>El original y la restauración</a:t>
            </a:r>
          </a:p>
          <a:p>
            <a:r>
              <a:rPr lang="es-ES" sz="1400" dirty="0"/>
              <a:t> La conservación continua mantiene el original, pero dado el carácter dinámico intrínseco del jardín, la intervención del conservador o del jardinero se convierten en el instrumento principal del control de la imagen del jardín.</a:t>
            </a:r>
          </a:p>
          <a:p>
            <a:endParaRPr lang="es-ES" dirty="0"/>
          </a:p>
        </p:txBody>
      </p:sp>
    </p:spTree>
    <p:extLst>
      <p:ext uri="{BB962C8B-B14F-4D97-AF65-F5344CB8AC3E}">
        <p14:creationId xmlns:p14="http://schemas.microsoft.com/office/powerpoint/2010/main" val="28804281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6300192" y="264794"/>
            <a:ext cx="2520280" cy="6593205"/>
          </a:xfrm>
        </p:spPr>
        <p:txBody>
          <a:bodyPr>
            <a:normAutofit lnSpcReduction="10000"/>
          </a:bodyPr>
          <a:lstStyle/>
          <a:p>
            <a:r>
              <a:rPr lang="es-ES" sz="1400" b="1" dirty="0"/>
              <a:t>Una nueva imagen de un jardín del pasado que ha perdido su significado actual.</a:t>
            </a:r>
          </a:p>
          <a:p>
            <a:r>
              <a:rPr lang="es-ES" sz="1400" dirty="0"/>
              <a:t>El jardín en ruinas conserva el vigor de lo autentico, de lo perecedero, vincula las creaciones debidas al genio de los hombres, el tiempo  y la naturaleza que se han alzado sobre ellas</a:t>
            </a:r>
          </a:p>
          <a:p>
            <a:r>
              <a:rPr lang="es-ES" sz="1400" dirty="0"/>
              <a:t> Un jardín con herencias es una nueva intervención sobre un lugar en el que existen restos de antiguos jardines. Las herencias del pasado pueden quedar incluidas en nuestra actual intervención.</a:t>
            </a:r>
          </a:p>
          <a:p>
            <a:r>
              <a:rPr lang="es-ES" sz="1400" dirty="0"/>
              <a:t>Las reconstrucciones en estilo que pretenden ser jardines históricos sin serlo, utilizando el lenguaje del pasado o  las recuperaciones artificiosas que evocan la memoria del lugar que pretenden acercarnos a un supuesto pasado a través de intervenciones que evidentemente distan mucho del original.</a:t>
            </a:r>
          </a:p>
          <a:p>
            <a:endParaRPr lang="es-ES" dirty="0"/>
          </a:p>
          <a:p>
            <a:endParaRPr lang="es-ES" dirty="0"/>
          </a:p>
        </p:txBody>
      </p:sp>
      <p:pic>
        <p:nvPicPr>
          <p:cNvPr id="1026" name="Picture 2"/>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02631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20073" r="20073"/>
          <a:stretch>
            <a:fillRect/>
          </a:stretch>
        </p:blipFill>
        <p:spPr/>
      </p:pic>
      <p:sp>
        <p:nvSpPr>
          <p:cNvPr id="4" name="3 Marcador de texto"/>
          <p:cNvSpPr>
            <a:spLocks noGrp="1"/>
          </p:cNvSpPr>
          <p:nvPr>
            <p:ph type="body" sz="half" idx="2"/>
          </p:nvPr>
        </p:nvSpPr>
        <p:spPr>
          <a:xfrm>
            <a:off x="6372200" y="264794"/>
            <a:ext cx="2592288" cy="6476573"/>
          </a:xfrm>
        </p:spPr>
        <p:txBody>
          <a:bodyPr/>
          <a:lstStyle/>
          <a:p>
            <a:r>
              <a:rPr lang="es-ES" sz="1400" b="1" dirty="0"/>
              <a:t>EL ELEMENTO VEGETAL EN LA RESTAURACION DE JARDINES HISTORICOS</a:t>
            </a:r>
          </a:p>
          <a:p>
            <a:r>
              <a:rPr lang="es-ES" sz="1400" dirty="0"/>
              <a:t>Dentro de los elementos que  configuran un jardín histórico.-el elemento vegetal, el agua. Los pavimentos, y desniveles y el mobiliario formado por pérgolas, bancos, macetas y esculturas-son importantes.</a:t>
            </a:r>
          </a:p>
          <a:p>
            <a:r>
              <a:rPr lang="es-ES" sz="1400" dirty="0"/>
              <a:t> El elemento vegetal  es  fundamental y al mismo tiempo el de mas  difícil tratamiento en el proyecto de restauración de un jardín histórico. Al tratarse de un elemento vivo, es el que representa resultados mas sorprendentes y es la propia naturaleza la que decide el resultado final.</a:t>
            </a:r>
          </a:p>
          <a:p>
            <a:endParaRPr lang="es-ES" dirty="0"/>
          </a:p>
        </p:txBody>
      </p:sp>
    </p:spTree>
    <p:extLst>
      <p:ext uri="{BB962C8B-B14F-4D97-AF65-F5344CB8AC3E}">
        <p14:creationId xmlns:p14="http://schemas.microsoft.com/office/powerpoint/2010/main" val="6026737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8333" b="8333"/>
          <a:stretch>
            <a:fillRect/>
          </a:stretch>
        </p:blipFill>
        <p:spPr/>
      </p:pic>
      <p:sp>
        <p:nvSpPr>
          <p:cNvPr id="4" name="3 Marcador de texto"/>
          <p:cNvSpPr>
            <a:spLocks noGrp="1"/>
          </p:cNvSpPr>
          <p:nvPr>
            <p:ph type="body" sz="half" idx="2"/>
          </p:nvPr>
        </p:nvSpPr>
        <p:spPr>
          <a:xfrm>
            <a:off x="6300192" y="264794"/>
            <a:ext cx="2664296" cy="6476573"/>
          </a:xfrm>
        </p:spPr>
        <p:txBody>
          <a:bodyPr>
            <a:normAutofit/>
          </a:bodyPr>
          <a:lstStyle/>
          <a:p>
            <a:r>
              <a:rPr lang="es-ES" sz="1400" b="1" dirty="0"/>
              <a:t>Son conceptos básicos para conocer  su impacto cromático estacional</a:t>
            </a:r>
          </a:p>
          <a:p>
            <a:r>
              <a:rPr lang="es-ES" sz="1400" dirty="0"/>
              <a:t>Genero. Especie.-Familia.-Nombre común</a:t>
            </a:r>
          </a:p>
          <a:p>
            <a:r>
              <a:rPr lang="es-ES" sz="1400" dirty="0"/>
              <a:t>País y región bioclimática.-Altitud idónea.-Tamaño y altura</a:t>
            </a:r>
          </a:p>
          <a:p>
            <a:r>
              <a:rPr lang="es-ES" sz="1400" dirty="0"/>
              <a:t>Forma general.-Estructura.-Densidad y sombra.-Forma en su hábitat.</a:t>
            </a:r>
          </a:p>
          <a:p>
            <a:r>
              <a:rPr lang="es-ES" sz="1400" dirty="0"/>
              <a:t>Corteza,.-Hojas.-Tamaño.-Tipo Color y aroma.-Textura .-Época.-Flores.-Tamaño tipo color y época.</a:t>
            </a:r>
          </a:p>
          <a:p>
            <a:r>
              <a:rPr lang="es-ES" sz="1400" dirty="0"/>
              <a:t>Fruto tamaño.-Tipo.-color y aroma.- época</a:t>
            </a:r>
          </a:p>
          <a:p>
            <a:r>
              <a:rPr lang="es-ES" sz="1400" dirty="0"/>
              <a:t>Tipo de Raíz.-</a:t>
            </a:r>
          </a:p>
        </p:txBody>
      </p:sp>
    </p:spTree>
    <p:extLst>
      <p:ext uri="{BB962C8B-B14F-4D97-AF65-F5344CB8AC3E}">
        <p14:creationId xmlns:p14="http://schemas.microsoft.com/office/powerpoint/2010/main" val="29095094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6300192" y="264794"/>
            <a:ext cx="2520280" cy="6476573"/>
          </a:xfrm>
        </p:spPr>
        <p:txBody>
          <a:bodyPr/>
          <a:lstStyle/>
          <a:p>
            <a:r>
              <a:rPr lang="es-ES" sz="1400" b="1" dirty="0"/>
              <a:t>Conceptos de resistencia al medio y mantenimiento o conservación:</a:t>
            </a:r>
          </a:p>
          <a:p>
            <a:r>
              <a:rPr lang="es-ES" sz="1400" dirty="0"/>
              <a:t>Clima idóneo.-Temperatura.-Pluviosidad.-Exposición a la luz solar</a:t>
            </a:r>
          </a:p>
          <a:p>
            <a:r>
              <a:rPr lang="es-ES" sz="1400" dirty="0"/>
              <a:t>Proximidad al mar.-Vientos.-Contaminación urbana.</a:t>
            </a:r>
          </a:p>
          <a:p>
            <a:r>
              <a:rPr lang="es-ES" sz="1400" dirty="0"/>
              <a:t>Suelo.-Naturaleza del suelo.-Estructura.-</a:t>
            </a:r>
          </a:p>
          <a:p>
            <a:r>
              <a:rPr lang="es-ES" sz="1400" dirty="0"/>
              <a:t>Humedad.-Materia orgánica.-Crecimiento.-Tiempo de vida.-Reproducción</a:t>
            </a:r>
          </a:p>
          <a:p>
            <a:r>
              <a:rPr lang="es-ES" sz="1400" dirty="0"/>
              <a:t>Épocas de trasplante.-Dificultad.-Enfermedades y/o plagas.-</a:t>
            </a:r>
          </a:p>
          <a:p>
            <a:r>
              <a:rPr lang="es-ES" sz="1400" dirty="0"/>
              <a:t>Poda.-</a:t>
            </a:r>
            <a:r>
              <a:rPr lang="es-ES" sz="1400" dirty="0" err="1"/>
              <a:t>Topiaria</a:t>
            </a:r>
            <a:endParaRPr lang="es-ES" sz="1400" dirty="0"/>
          </a:p>
          <a:p>
            <a:r>
              <a:rPr lang="es-ES" sz="1400" b="1" dirty="0"/>
              <a:t>Comercialización  y cultivo de las plantas.</a:t>
            </a:r>
          </a:p>
          <a:p>
            <a:endParaRPr lang="es-ES" dirty="0"/>
          </a:p>
        </p:txBody>
      </p:sp>
      <p:pic>
        <p:nvPicPr>
          <p:cNvPr id="7" name="6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9190" r="19190"/>
          <a:stretch>
            <a:fillRect/>
          </a:stretch>
        </p:blipFill>
        <p:spPr/>
      </p:pic>
    </p:spTree>
    <p:extLst>
      <p:ext uri="{BB962C8B-B14F-4D97-AF65-F5344CB8AC3E}">
        <p14:creationId xmlns:p14="http://schemas.microsoft.com/office/powerpoint/2010/main" val="753809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8333" b="8333"/>
          <a:stretch>
            <a:fillRect/>
          </a:stretch>
        </p:blipFill>
        <p:spPr/>
      </p:pic>
      <p:sp>
        <p:nvSpPr>
          <p:cNvPr id="4" name="3 Marcador de texto"/>
          <p:cNvSpPr>
            <a:spLocks noGrp="1"/>
          </p:cNvSpPr>
          <p:nvPr>
            <p:ph type="body" sz="half" idx="2"/>
          </p:nvPr>
        </p:nvSpPr>
        <p:spPr>
          <a:xfrm>
            <a:off x="6228184" y="264794"/>
            <a:ext cx="2915816" cy="6593205"/>
          </a:xfrm>
        </p:spPr>
        <p:txBody>
          <a:bodyPr/>
          <a:lstStyle/>
          <a:p>
            <a:r>
              <a:rPr lang="es-ES" sz="1400" b="1" dirty="0"/>
              <a:t>ELECCION DE ESPECIES VEGETALES EN UN JARDIN HISTORICO</a:t>
            </a:r>
          </a:p>
          <a:p>
            <a:r>
              <a:rPr lang="es-ES" sz="1400" dirty="0"/>
              <a:t>En la restauración de jardines nos encontramos con tres corrientes:</a:t>
            </a:r>
          </a:p>
          <a:p>
            <a:r>
              <a:rPr lang="es-ES" sz="1400" dirty="0"/>
              <a:t>Aquella que con carácter historicista, trata de reproducir la obra que esta restaurando, incluso utilizando los mismos medios y tecnología constructiva,</a:t>
            </a:r>
          </a:p>
          <a:p>
            <a:r>
              <a:rPr lang="es-ES" sz="1400" dirty="0"/>
              <a:t>Otra que siendo respetuosa con la obra original, no duda en utilizar tecnologías avanzadas e incluso materiales actuales, dejando patente la intervención en una tendencia o  bien dejándola desapercibida.</a:t>
            </a:r>
          </a:p>
          <a:p>
            <a:r>
              <a:rPr lang="es-ES" sz="1400" dirty="0"/>
              <a:t>Y por ultima aquella que siendo respetuosa con la obra original, lo que hace es crear una obra nueva, que puede ser muy valiosa, pero que podía haberse hecho sin intervenir en un lugar histórico.</a:t>
            </a:r>
          </a:p>
          <a:p>
            <a:endParaRPr lang="es-ES" dirty="0"/>
          </a:p>
        </p:txBody>
      </p:sp>
    </p:spTree>
    <p:extLst>
      <p:ext uri="{BB962C8B-B14F-4D97-AF65-F5344CB8AC3E}">
        <p14:creationId xmlns:p14="http://schemas.microsoft.com/office/powerpoint/2010/main" val="5258212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9985" r="19985"/>
          <a:stretch>
            <a:fillRect/>
          </a:stretch>
        </p:blipFill>
        <p:spPr/>
      </p:pic>
      <p:sp>
        <p:nvSpPr>
          <p:cNvPr id="4" name="3 Marcador de texto"/>
          <p:cNvSpPr>
            <a:spLocks noGrp="1"/>
          </p:cNvSpPr>
          <p:nvPr>
            <p:ph type="body" sz="half" idx="2"/>
          </p:nvPr>
        </p:nvSpPr>
        <p:spPr>
          <a:xfrm>
            <a:off x="6372200" y="0"/>
            <a:ext cx="2664296" cy="6858000"/>
          </a:xfrm>
        </p:spPr>
        <p:txBody>
          <a:bodyPr>
            <a:normAutofit/>
          </a:bodyPr>
          <a:lstStyle/>
          <a:p>
            <a:r>
              <a:rPr lang="es-ES" sz="1400" b="1" dirty="0"/>
              <a:t>INTERVENCION DE RESTAURACION EN UN JARDIN HISTORICO</a:t>
            </a:r>
          </a:p>
          <a:p>
            <a:r>
              <a:rPr lang="es-ES" sz="1400" dirty="0"/>
              <a:t>Hay que intentar volver al trazado original</a:t>
            </a:r>
          </a:p>
          <a:p>
            <a:r>
              <a:rPr lang="es-ES" sz="1400" dirty="0"/>
              <a:t>Debemos elegir  solo especies vegetales utilizadas en la época y en su entorno.</a:t>
            </a:r>
          </a:p>
          <a:p>
            <a:r>
              <a:rPr lang="es-ES" sz="1400" dirty="0"/>
              <a:t>Para saber cuales eran las plantas históricas tenemos varios caminos, en primer lugar las fuentes literarias.</a:t>
            </a:r>
          </a:p>
          <a:p>
            <a:r>
              <a:rPr lang="es-ES" sz="1400" dirty="0"/>
              <a:t>Son muchos los documentos de la época  que hablan de plantas y flores.</a:t>
            </a:r>
          </a:p>
          <a:p>
            <a:r>
              <a:rPr lang="es-ES" sz="1400" dirty="0"/>
              <a:t> Otro camino que podemos utilizar  es el estudio de restos de plantas y pólenes que se encuentran en la tierra del estrato histórico que consideramos</a:t>
            </a:r>
          </a:p>
        </p:txBody>
      </p:sp>
    </p:spTree>
    <p:extLst>
      <p:ext uri="{BB962C8B-B14F-4D97-AF65-F5344CB8AC3E}">
        <p14:creationId xmlns:p14="http://schemas.microsoft.com/office/powerpoint/2010/main" val="34384708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00192" y="264794"/>
            <a:ext cx="2843808" cy="6593205"/>
          </a:xfrm>
        </p:spPr>
        <p:txBody>
          <a:bodyPr/>
          <a:lstStyle/>
          <a:p>
            <a:r>
              <a:rPr lang="es-ES" sz="1400" b="1" dirty="0"/>
              <a:t>MANTENIMIENTO DEL JARDIN</a:t>
            </a:r>
          </a:p>
          <a:p>
            <a:r>
              <a:rPr lang="es-ES" sz="1400" dirty="0"/>
              <a:t>El correcto mantenimiento del jardín es muy importante ya que puede cambiar el estilo del mismo.</a:t>
            </a:r>
          </a:p>
          <a:p>
            <a:r>
              <a:rPr lang="es-ES" sz="1400" dirty="0"/>
              <a:t>Hemos asistido a nivel mundial al cambio de estilos en los jardines históricos unas veces por seguir la moda y otras por las crisis producidas por las guerras o crisis económicas de los propietarios.</a:t>
            </a:r>
          </a:p>
          <a:p>
            <a:r>
              <a:rPr lang="es-ES" sz="1400" b="1" dirty="0"/>
              <a:t>Crecimiento y Tiempos de vida de las plantas.</a:t>
            </a:r>
          </a:p>
          <a:p>
            <a:r>
              <a:rPr lang="es-ES" sz="1400" dirty="0"/>
              <a:t>Dos factores importantes a la hora de proyectar o planificar el comportamiento del jardín.</a:t>
            </a:r>
          </a:p>
          <a:p>
            <a:r>
              <a:rPr lang="es-ES" sz="1400" dirty="0"/>
              <a:t>Plantar arboles de crecimiento rápido y los que definitivamente deben permanecer con la idea de después suprimir los primeros y dejar los de crecimiento mas lento. Lo malo es que la segunda operación difícilmente se practica.</a:t>
            </a:r>
          </a:p>
          <a:p>
            <a:endParaRPr lang="es-ES" dirty="0"/>
          </a:p>
        </p:txBody>
      </p:sp>
    </p:spTree>
    <p:extLst>
      <p:ext uri="{BB962C8B-B14F-4D97-AF65-F5344CB8AC3E}">
        <p14:creationId xmlns:p14="http://schemas.microsoft.com/office/powerpoint/2010/main" val="30570802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228184" y="264794"/>
            <a:ext cx="2592288" cy="6332557"/>
          </a:xfrm>
        </p:spPr>
        <p:txBody>
          <a:bodyPr>
            <a:noAutofit/>
          </a:bodyPr>
          <a:lstStyle/>
          <a:p>
            <a:r>
              <a:rPr lang="es-ES" sz="1400" b="1" dirty="0"/>
              <a:t>Conocimiento de las posibilidades de trasplantes</a:t>
            </a:r>
            <a:r>
              <a:rPr lang="es-ES" sz="1400" dirty="0"/>
              <a:t>.-</a:t>
            </a:r>
          </a:p>
          <a:p>
            <a:r>
              <a:rPr lang="es-ES" sz="1400" dirty="0"/>
              <a:t>La época y la dificultad de algunos trasplantes nos harán decidir o posponer el movimiento de algún ejemplar en la obra de restauración.</a:t>
            </a:r>
          </a:p>
          <a:p>
            <a:r>
              <a:rPr lang="es-ES" sz="1400" dirty="0"/>
              <a:t>Enfermedades y plagas</a:t>
            </a:r>
          </a:p>
          <a:p>
            <a:r>
              <a:rPr lang="es-ES" sz="1400" dirty="0"/>
              <a:t>Posibilidad de introducir variedades de características físicas parecidas a la plantas antiguas, pero mas resistentes..</a:t>
            </a:r>
          </a:p>
          <a:p>
            <a:r>
              <a:rPr lang="es-ES" sz="1400" b="1" dirty="0"/>
              <a:t>Poda y </a:t>
            </a:r>
            <a:r>
              <a:rPr lang="es-ES" sz="1400" b="1" dirty="0" err="1"/>
              <a:t>Topiaria</a:t>
            </a:r>
            <a:endParaRPr lang="es-ES" sz="1400" b="1" dirty="0"/>
          </a:p>
          <a:p>
            <a:r>
              <a:rPr lang="es-ES" sz="1400" dirty="0"/>
              <a:t>Hay que ser muy cuidadoso con las podas que pueden arruinar cualquier estilo de jardín en una restauración inadecuada. Las aberrantes podas sin sentido que se realizan por los mal llamados “ podadores “ debe ser realizada por verdaderos profesionales con conocimiento del estilo del jardín y los criterios con que se han plantado los arboles en el proyecto de plantación.</a:t>
            </a:r>
          </a:p>
        </p:txBody>
      </p:sp>
    </p:spTree>
    <p:extLst>
      <p:ext uri="{BB962C8B-B14F-4D97-AF65-F5344CB8AC3E}">
        <p14:creationId xmlns:p14="http://schemas.microsoft.com/office/powerpoint/2010/main" val="3129305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00192" y="264794"/>
            <a:ext cx="2592288" cy="6332557"/>
          </a:xfrm>
        </p:spPr>
        <p:txBody>
          <a:bodyPr>
            <a:noAutofit/>
          </a:bodyPr>
          <a:lstStyle/>
          <a:p>
            <a:r>
              <a:rPr lang="es-ES" sz="1400" dirty="0"/>
              <a:t>Existen jardines donde el árbol ha sido utilizado para darle formas arquitectónicas desde  el principio, las cuales hay que mantener por el estilo de jardín creado. La </a:t>
            </a:r>
            <a:r>
              <a:rPr lang="es-ES" sz="1400" dirty="0" err="1"/>
              <a:t>topiaria</a:t>
            </a:r>
            <a:r>
              <a:rPr lang="es-ES" sz="1400" dirty="0"/>
              <a:t> aplicada a la jardinería marca una época y un estilo en la historia mundial de la jardinería.</a:t>
            </a:r>
          </a:p>
          <a:p>
            <a:r>
              <a:rPr lang="es-ES" sz="1400" b="1" dirty="0"/>
              <a:t>Comercialización</a:t>
            </a:r>
          </a:p>
          <a:p>
            <a:r>
              <a:rPr lang="es-ES" sz="1400" dirty="0"/>
              <a:t>No siempre es fácil encontrar en los viveros las plantas necesarias para la restauración de un jardín histórico. Muchas han dejado de cultivarse por no ser económicamente rentable su cultivo, otras han sido sustituidas por especies mas modernas o híbridos que superan el original. Pero siempre encontraremos las plantas que necesitamos si somos conocedores del mundo de la </a:t>
            </a:r>
            <a:r>
              <a:rPr lang="es-ES" sz="1400" dirty="0" err="1"/>
              <a:t>vivaistica</a:t>
            </a:r>
            <a:r>
              <a:rPr lang="es-ES" sz="1400" dirty="0"/>
              <a:t> donde generalmente se encuentra cualquier tipo de planta que precisemos.</a:t>
            </a:r>
          </a:p>
        </p:txBody>
      </p:sp>
    </p:spTree>
    <p:extLst>
      <p:ext uri="{BB962C8B-B14F-4D97-AF65-F5344CB8AC3E}">
        <p14:creationId xmlns:p14="http://schemas.microsoft.com/office/powerpoint/2010/main" val="21330999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20033" r="20033"/>
          <a:stretch>
            <a:fillRect/>
          </a:stretch>
        </p:blipFill>
        <p:spPr/>
      </p:pic>
      <p:sp>
        <p:nvSpPr>
          <p:cNvPr id="4" name="3 Marcador de texto"/>
          <p:cNvSpPr>
            <a:spLocks noGrp="1"/>
          </p:cNvSpPr>
          <p:nvPr>
            <p:ph type="body" sz="half" idx="2"/>
          </p:nvPr>
        </p:nvSpPr>
        <p:spPr>
          <a:xfrm>
            <a:off x="6300192" y="264794"/>
            <a:ext cx="2592288" cy="6476573"/>
          </a:xfrm>
        </p:spPr>
        <p:txBody>
          <a:bodyPr/>
          <a:lstStyle/>
          <a:p>
            <a:r>
              <a:rPr lang="es-ES" sz="1400" b="1" dirty="0"/>
              <a:t>AGRICULTURA GENERAL</a:t>
            </a:r>
            <a:br>
              <a:rPr lang="es-ES" sz="1400" b="1" dirty="0"/>
            </a:br>
            <a:r>
              <a:rPr lang="es-ES" sz="1400" b="1" dirty="0"/>
              <a:t>Alonso Herrera </a:t>
            </a:r>
            <a:r>
              <a:rPr lang="es-ES" sz="1400" b="1" dirty="0" err="1"/>
              <a:t>Bonafol</a:t>
            </a:r>
            <a:r>
              <a:rPr lang="es-ES" sz="1400" b="1" dirty="0"/>
              <a:t>  1645</a:t>
            </a:r>
            <a:br>
              <a:rPr lang="es-ES" sz="1400" b="1" dirty="0"/>
            </a:br>
            <a:r>
              <a:rPr lang="es-ES" sz="1400" dirty="0"/>
              <a:t>Quien quiere tener un jardín, ha de ser muy aficionado a el y no solamente aficionado, pero ha de procurar hacer y entender todas las cosas necesarias en el, porque si no las entiende le podrán engañar a cada paso los jardineros, para lo cual hay que leer muchas veces este libro, primero por aprender y luego para no ser engañado.</a:t>
            </a:r>
          </a:p>
          <a:p>
            <a:r>
              <a:rPr lang="es-ES" sz="1400" dirty="0"/>
              <a:t>El jardín es como el pobre que llama a la Iglesia con dolor de muelas y cada uno que entra le da un remedio, así le darán todos los que entraren a verlo, remedios para que corte y plante; y lo mas seguro es hacer “ orejas de mercader “…….</a:t>
            </a:r>
          </a:p>
          <a:p>
            <a:endParaRPr lang="es-ES" dirty="0"/>
          </a:p>
          <a:p>
            <a:endParaRPr lang="es-ES" dirty="0"/>
          </a:p>
        </p:txBody>
      </p:sp>
    </p:spTree>
    <p:extLst>
      <p:ext uri="{BB962C8B-B14F-4D97-AF65-F5344CB8AC3E}">
        <p14:creationId xmlns:p14="http://schemas.microsoft.com/office/powerpoint/2010/main" val="31063254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72200" y="264794"/>
            <a:ext cx="2592288" cy="6404565"/>
          </a:xfrm>
        </p:spPr>
        <p:txBody>
          <a:bodyPr/>
          <a:lstStyle/>
          <a:p>
            <a:r>
              <a:rPr lang="es-ES" sz="1400" dirty="0"/>
              <a:t>….para ir bien tendrá que tener jardinero propio, porque además del buen gobierno del jardín, se evitara el daño notable que los jardineros alquilados fueran a hacer, que es  echar el ojo a la plantas mejores  y mas buenas que se las llevan para que se las paguen, y cuando el dueño las hecha de menos, le hace pago decir que no prendieron y que las ha hecho mal…..</a:t>
            </a:r>
          </a:p>
          <a:p>
            <a:r>
              <a:rPr lang="es-ES" sz="1400" dirty="0"/>
              <a:t>….importa mucho confiarse del jardinero  en todo lo que haya que hacer, trazar o cortar; porque de otra manera perderían mucho las plantas, pues el jardinero sabe lo que es mejor y cuando algo falle, saber a quien hay que echarle la culpa, habrá que considerarlo bien y procurar acertar en todo….</a:t>
            </a:r>
          </a:p>
          <a:p>
            <a:endParaRPr lang="es-ES" dirty="0"/>
          </a:p>
          <a:p>
            <a:endParaRPr lang="es-ES" dirty="0"/>
          </a:p>
        </p:txBody>
      </p:sp>
    </p:spTree>
    <p:extLst>
      <p:ext uri="{BB962C8B-B14F-4D97-AF65-F5344CB8AC3E}">
        <p14:creationId xmlns:p14="http://schemas.microsoft.com/office/powerpoint/2010/main" val="22217648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00192" y="264794"/>
            <a:ext cx="2736304" cy="6593205"/>
          </a:xfrm>
        </p:spPr>
        <p:txBody>
          <a:bodyPr>
            <a:normAutofit/>
          </a:bodyPr>
          <a:lstStyle/>
          <a:p>
            <a:r>
              <a:rPr lang="es-ES" sz="1400" dirty="0"/>
              <a:t>…. Conviene tenerlos siempre contentos y comprometidos con el jardín porque sino son como los Tudescos, que acuden donde mejor los tratan y seria un grandísimo daño para el jardín….</a:t>
            </a:r>
          </a:p>
          <a:p>
            <a:r>
              <a:rPr lang="es-ES" sz="1400" dirty="0"/>
              <a:t>…..hay que procurar que el jardinero sepa del gobierno del jardín mejor que de diseños, pues hay muchos que saben de diseños, pero no saben gobernar un jardín….</a:t>
            </a:r>
          </a:p>
          <a:p>
            <a:r>
              <a:rPr lang="es-ES" sz="1400" dirty="0"/>
              <a:t>El jardinero debe tener grandísima cuenta con el jardín y no le bastara tener mucha suficiencia, sino tiene afición, o vocación, porque sin ella no podrá hacer tanto como requiere el jardín.</a:t>
            </a:r>
          </a:p>
          <a:p>
            <a:r>
              <a:rPr lang="es-ES" sz="1400" dirty="0"/>
              <a:t>…y siempre con llave el jardín, guardado de pajes y mujeres, porque no hay langosta ,ni oruga, mas mala para el jardín que son ellos. A la puerta del jardín este letrero</a:t>
            </a:r>
          </a:p>
          <a:p>
            <a:r>
              <a:rPr lang="es-ES" sz="1400" dirty="0"/>
              <a:t>     PARA VER Y NO CORTAR.SE DA LICENCIA</a:t>
            </a:r>
          </a:p>
        </p:txBody>
      </p:sp>
    </p:spTree>
    <p:extLst>
      <p:ext uri="{BB962C8B-B14F-4D97-AF65-F5344CB8AC3E}">
        <p14:creationId xmlns:p14="http://schemas.microsoft.com/office/powerpoint/2010/main" val="38384797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00192" y="264794"/>
            <a:ext cx="2736304" cy="6593205"/>
          </a:xfrm>
        </p:spPr>
        <p:txBody>
          <a:bodyPr/>
          <a:lstStyle/>
          <a:p>
            <a:r>
              <a:rPr lang="es-ES" sz="1400" dirty="0"/>
              <a:t>GREGORIO DE LOS Ríos.-Agricultura de Jardines.-1592</a:t>
            </a:r>
          </a:p>
          <a:p>
            <a:r>
              <a:rPr lang="es-ES" sz="1400" dirty="0"/>
              <a:t>El termino jardinería, es decir el arte de cultivar jardines, no es utilizado en la bibliografía del siglo XVI aunque si aparecen el de jardín y jardinero.</a:t>
            </a:r>
          </a:p>
          <a:p>
            <a:r>
              <a:rPr lang="es-ES" sz="1400" dirty="0"/>
              <a:t>El concepto de jardín era distinto del actual en el siglo XVI ,aquel era un lugar de recreo, se cultivaban plantas de flor e hierbas aromáticas, entre fuentes y cuadros con setos recortados de boj o mirto y otras plantas.</a:t>
            </a:r>
          </a:p>
          <a:p>
            <a:r>
              <a:rPr lang="es-ES" sz="1400" dirty="0"/>
              <a:t>La habilidad de recortar las plantas tenia una representación muy nutrida, habían figuras geométricas de animales, elefantes, pájaros etc… dentro del arte topi ario.</a:t>
            </a:r>
          </a:p>
          <a:p>
            <a:endParaRPr lang="es-ES" dirty="0"/>
          </a:p>
        </p:txBody>
      </p:sp>
    </p:spTree>
    <p:extLst>
      <p:ext uri="{BB962C8B-B14F-4D97-AF65-F5344CB8AC3E}">
        <p14:creationId xmlns:p14="http://schemas.microsoft.com/office/powerpoint/2010/main" val="9022378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16632"/>
            <a:ext cx="6624736" cy="4176464"/>
          </a:xfrm>
        </p:spPr>
        <p:txBody>
          <a:bodyPr>
            <a:normAutofit/>
          </a:bodyPr>
          <a:lstStyle/>
          <a:p>
            <a:r>
              <a:rPr lang="es-ES" sz="2700" dirty="0"/>
              <a:t>JORNADAS DE REHABILITACION DE JARDINES.—PALMA DEL RIO</a:t>
            </a:r>
            <a:br>
              <a:rPr lang="es-ES" dirty="0"/>
            </a:br>
            <a:br>
              <a:rPr lang="es-ES" dirty="0"/>
            </a:br>
            <a:r>
              <a:rPr lang="es-ES" dirty="0"/>
              <a:t>RECREACION HISTORICA DE JARDINES SINGULARES</a:t>
            </a:r>
            <a:br>
              <a:rPr lang="es-ES" dirty="0"/>
            </a:br>
            <a:r>
              <a:rPr lang="es-ES" dirty="0"/>
              <a:t>Puntualizaciones básicas.-A </a:t>
            </a:r>
          </a:p>
        </p:txBody>
      </p:sp>
      <p:sp>
        <p:nvSpPr>
          <p:cNvPr id="3" name="2 Subtítulo"/>
          <p:cNvSpPr>
            <a:spLocks noGrp="1"/>
          </p:cNvSpPr>
          <p:nvPr>
            <p:ph type="subTitle" idx="1"/>
          </p:nvPr>
        </p:nvSpPr>
        <p:spPr>
          <a:xfrm>
            <a:off x="3851920" y="5229200"/>
            <a:ext cx="4752528" cy="1080120"/>
          </a:xfrm>
        </p:spPr>
        <p:txBody>
          <a:bodyPr/>
          <a:lstStyle/>
          <a:p>
            <a:r>
              <a:rPr lang="es-ES" dirty="0"/>
              <a:t>JOSE ELIAS BONELLS.- 4 DE MAYO 2016</a:t>
            </a:r>
          </a:p>
        </p:txBody>
      </p:sp>
    </p:spTree>
    <p:extLst>
      <p:ext uri="{BB962C8B-B14F-4D97-AF65-F5344CB8AC3E}">
        <p14:creationId xmlns:p14="http://schemas.microsoft.com/office/powerpoint/2010/main" val="17458645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7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5658" r="15658"/>
          <a:stretch>
            <a:fillRect/>
          </a:stretch>
        </p:blipFill>
        <p:spPr>
          <a:xfrm>
            <a:off x="0" y="25672"/>
            <a:ext cx="6172200" cy="6858000"/>
          </a:xfrm>
        </p:spPr>
      </p:pic>
      <p:sp>
        <p:nvSpPr>
          <p:cNvPr id="6" name="5 Marcador de texto"/>
          <p:cNvSpPr>
            <a:spLocks noGrp="1"/>
          </p:cNvSpPr>
          <p:nvPr>
            <p:ph type="body" sz="half" idx="2"/>
          </p:nvPr>
        </p:nvSpPr>
        <p:spPr>
          <a:xfrm>
            <a:off x="6300192" y="264794"/>
            <a:ext cx="2448272" cy="6404565"/>
          </a:xfrm>
        </p:spPr>
        <p:txBody>
          <a:bodyPr>
            <a:normAutofit/>
          </a:bodyPr>
          <a:lstStyle/>
          <a:p>
            <a:r>
              <a:rPr lang="es-ES" b="1" dirty="0"/>
              <a:t>El Jardín Histórico y sus características</a:t>
            </a:r>
          </a:p>
          <a:p>
            <a:endParaRPr lang="es-ES" b="1" dirty="0"/>
          </a:p>
          <a:p>
            <a:r>
              <a:rPr lang="es-ES" sz="1400" dirty="0"/>
              <a:t>Las características fundamentales son:</a:t>
            </a:r>
          </a:p>
          <a:p>
            <a:r>
              <a:rPr lang="es-ES" sz="1400" dirty="0"/>
              <a:t>Son una composición arquitectónica cuyo material es esencialmente vegetal y, por lo tanto, vivo, perecedero y renovable. </a:t>
            </a:r>
          </a:p>
          <a:p>
            <a:r>
              <a:rPr lang="es-ES" sz="1400" dirty="0"/>
              <a:t>Por lo tanto es cambiante a lo largo de los años y de las estaciones.</a:t>
            </a:r>
          </a:p>
          <a:p>
            <a:r>
              <a:rPr lang="es-ES" sz="1400" dirty="0"/>
              <a:t>Puede estar o no ligado a un edificio o monumento, pero en ningún momento puede desligarse de su entorno.</a:t>
            </a:r>
          </a:p>
          <a:p>
            <a:r>
              <a:rPr lang="es-ES" sz="1400" dirty="0"/>
              <a:t>Tiene un interés público, ya sea desde el punto de vista cultural, histórico o artístico </a:t>
            </a:r>
          </a:p>
          <a:p>
            <a:r>
              <a:rPr lang="es-ES" sz="1400" dirty="0"/>
              <a:t>Tiene figuras de protección específicas.</a:t>
            </a:r>
          </a:p>
        </p:txBody>
      </p:sp>
    </p:spTree>
    <p:extLst>
      <p:ext uri="{BB962C8B-B14F-4D97-AF65-F5344CB8AC3E}">
        <p14:creationId xmlns:p14="http://schemas.microsoft.com/office/powerpoint/2010/main" val="32886036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00192" y="260648"/>
            <a:ext cx="2592288" cy="6120680"/>
          </a:xfrm>
        </p:spPr>
        <p:txBody>
          <a:bodyPr>
            <a:normAutofit fontScale="85000" lnSpcReduction="10000"/>
          </a:bodyPr>
          <a:lstStyle/>
          <a:p>
            <a:r>
              <a:rPr lang="es-ES" sz="2000" dirty="0"/>
              <a:t>En España, los jardines históricos están declarados Bien de interés cultural .B.I.C</a:t>
            </a:r>
          </a:p>
          <a:p>
            <a:r>
              <a:rPr lang="es-ES" sz="2000" dirty="0"/>
              <a:t>La protección de los jardines históricos exige que estén identificados e inventariados.</a:t>
            </a:r>
          </a:p>
          <a:p>
            <a:r>
              <a:rPr lang="es-ES" sz="2000" dirty="0"/>
              <a:t>Precisan intervenciones diferentes, a saber: de mantenimiento, de conservación y de restauración.</a:t>
            </a:r>
          </a:p>
          <a:p>
            <a:r>
              <a:rPr lang="es-ES" sz="2000" dirty="0"/>
              <a:t>El jardín histórico debe ser conservado en un entorno apropiado. </a:t>
            </a:r>
          </a:p>
          <a:p>
            <a:r>
              <a:rPr lang="es-ES" sz="2000" dirty="0"/>
              <a:t>Toda modificación del medio físico que ponga en peligro el equilibrio ecológico del mismo y su entorno debe ser evitada.</a:t>
            </a:r>
          </a:p>
          <a:p>
            <a:endParaRPr lang="es-ES" dirty="0"/>
          </a:p>
          <a:p>
            <a:endParaRPr lang="es-ES" dirty="0"/>
          </a:p>
        </p:txBody>
      </p:sp>
    </p:spTree>
    <p:extLst>
      <p:ext uri="{BB962C8B-B14F-4D97-AF65-F5344CB8AC3E}">
        <p14:creationId xmlns:p14="http://schemas.microsoft.com/office/powerpoint/2010/main" val="20684445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350" r="16350"/>
          <a:stretch>
            <a:fillRect/>
          </a:stretch>
        </p:blipFill>
        <p:spPr/>
      </p:pic>
      <p:sp>
        <p:nvSpPr>
          <p:cNvPr id="4" name="3 Marcador de texto"/>
          <p:cNvSpPr>
            <a:spLocks noGrp="1"/>
          </p:cNvSpPr>
          <p:nvPr>
            <p:ph type="body" sz="half" idx="2"/>
          </p:nvPr>
        </p:nvSpPr>
        <p:spPr>
          <a:xfrm>
            <a:off x="6300192" y="188640"/>
            <a:ext cx="2448272" cy="5748136"/>
          </a:xfrm>
        </p:spPr>
        <p:txBody>
          <a:bodyPr/>
          <a:lstStyle/>
          <a:p>
            <a:r>
              <a:rPr lang="es-ES" sz="1400" b="1" dirty="0"/>
              <a:t>Carta de Florencia de 1981</a:t>
            </a:r>
          </a:p>
          <a:p>
            <a:r>
              <a:rPr lang="es-ES" sz="1400" dirty="0"/>
              <a:t>El Comité Internacional de Jardines Históricos (ICOMOS-IFLA) se reúne en Florencia el 21 de mayo de 1981 y decide elaborar una carta relativa a la salvaguarda de los jardines históricos que es conocida como Carta de Florencia de 1981.</a:t>
            </a:r>
          </a:p>
          <a:p>
            <a:r>
              <a:rPr lang="es-ES" sz="1400" dirty="0"/>
              <a:t>En ella se define un jardín histórico como una composición arquitectónica y vegetal que, desde el punto de vista de la historia o del arte, tiene un interés público y, esencialmente es una composición de arquitectura cuyo material es esencialmente vegetal y, por lo tanto, vivo, perecedero y renovable.</a:t>
            </a:r>
          </a:p>
          <a:p>
            <a:endParaRPr lang="es-ES" dirty="0"/>
          </a:p>
        </p:txBody>
      </p:sp>
    </p:spTree>
    <p:extLst>
      <p:ext uri="{BB962C8B-B14F-4D97-AF65-F5344CB8AC3E}">
        <p14:creationId xmlns:p14="http://schemas.microsoft.com/office/powerpoint/2010/main" val="33305260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20113" r="20113"/>
          <a:stretch>
            <a:fillRect/>
          </a:stretch>
        </p:blipFill>
        <p:spPr/>
      </p:pic>
      <p:sp>
        <p:nvSpPr>
          <p:cNvPr id="4" name="3 Marcador de texto"/>
          <p:cNvSpPr>
            <a:spLocks noGrp="1"/>
          </p:cNvSpPr>
          <p:nvPr>
            <p:ph type="body" sz="half" idx="2"/>
          </p:nvPr>
        </p:nvSpPr>
        <p:spPr>
          <a:xfrm>
            <a:off x="6372200" y="264794"/>
            <a:ext cx="2376264" cy="6332557"/>
          </a:xfrm>
        </p:spPr>
        <p:txBody>
          <a:bodyPr>
            <a:noAutofit/>
          </a:bodyPr>
          <a:lstStyle/>
          <a:p>
            <a:r>
              <a:rPr lang="es-ES" sz="1400" b="1" dirty="0"/>
              <a:t>Declaración de BIC</a:t>
            </a:r>
          </a:p>
          <a:p>
            <a:r>
              <a:rPr lang="es-ES" sz="1400" dirty="0"/>
              <a:t>Conforme a lo establecido en la Ley 16/1985, para que un elemento patrimonial pase a formar parte del Catálogo de Bienes de Interés Cultural de España, es preciso que se incoe un expediente por la administración competente (aunque puede hacerse a solicitud de entidades o particulares). </a:t>
            </a:r>
          </a:p>
          <a:p>
            <a:r>
              <a:rPr lang="es-ES" sz="1400" dirty="0"/>
              <a:t>Una vez incoado el expediente, se le aplica al bien patrimonial, con carácter preventivo, toda la protección jurídica prevista en las leyes.</a:t>
            </a:r>
          </a:p>
          <a:p>
            <a:r>
              <a:rPr lang="es-ES" sz="1400" dirty="0"/>
              <a:t>El expediente se resuelve por acuerdo, bien del Consejo de Gobierno de la Comunidad Autónoma, mediante Decreto (cuando tenga transferida esta competencia), bien del Consejo de Ministros a propuesta del Ministerio de Cultura, mediante Real Decreto.</a:t>
            </a:r>
          </a:p>
        </p:txBody>
      </p:sp>
    </p:spTree>
    <p:extLst>
      <p:ext uri="{BB962C8B-B14F-4D97-AF65-F5344CB8AC3E}">
        <p14:creationId xmlns:p14="http://schemas.microsoft.com/office/powerpoint/2010/main" val="14891216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228184" y="264794"/>
            <a:ext cx="2915816" cy="6593205"/>
          </a:xfrm>
        </p:spPr>
        <p:txBody>
          <a:bodyPr/>
          <a:lstStyle/>
          <a:p>
            <a:r>
              <a:rPr lang="es-ES" sz="1400" b="1" dirty="0"/>
              <a:t>Consecuencias de la declaración como BIC de un Jardín Histórico</a:t>
            </a:r>
          </a:p>
          <a:p>
            <a:r>
              <a:rPr lang="es-ES" sz="1400" dirty="0"/>
              <a:t>Un Bien Cultural al ser declarado BIC:</a:t>
            </a:r>
          </a:p>
          <a:p>
            <a:r>
              <a:rPr lang="es-ES" sz="1400" dirty="0"/>
              <a:t>Será de dominio público (distinguiendo "dominio público" de "propiedad privada"; un particular puede ser propietario de un BIC, pero la Administración protegerá el valor artístico, histórico, espiritual del bien)</a:t>
            </a:r>
          </a:p>
          <a:p>
            <a:r>
              <a:rPr lang="es-ES" sz="1400" dirty="0"/>
              <a:t>Necesitará autorizaciones para cualquier obra o modificación (tanto en bienes inmuebles -edificios- como muebles -una pintura por ejemplo-, es decir, se necesitará autorización para restaurar una pintura y autorización para pintar la fachada de un edificio BIC)</a:t>
            </a:r>
          </a:p>
          <a:p>
            <a:r>
              <a:rPr lang="es-ES" sz="1400" dirty="0"/>
              <a:t>En España, la Ley 16/1985, de 25 de junio, del Patrimonio Histórico Español, incluye, dentro de sus figuras de máxima protección llamadas Bien de Interés Cultural (BIC), la categoría de "Jardín Histórico</a:t>
            </a:r>
          </a:p>
          <a:p>
            <a:endParaRPr lang="es-ES" dirty="0"/>
          </a:p>
        </p:txBody>
      </p:sp>
    </p:spTree>
    <p:extLst>
      <p:ext uri="{BB962C8B-B14F-4D97-AF65-F5344CB8AC3E}">
        <p14:creationId xmlns:p14="http://schemas.microsoft.com/office/powerpoint/2010/main" val="15843700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00192" y="0"/>
            <a:ext cx="2843808" cy="6858000"/>
          </a:xfrm>
        </p:spPr>
        <p:txBody>
          <a:bodyPr>
            <a:normAutofit/>
          </a:bodyPr>
          <a:lstStyle/>
          <a:p>
            <a:r>
              <a:rPr lang="es-ES" sz="1400" b="1" dirty="0"/>
              <a:t>Los jardines históricos: la recuperación de un patrimonio</a:t>
            </a:r>
          </a:p>
          <a:p>
            <a:r>
              <a:rPr lang="es-ES" sz="1400" dirty="0"/>
              <a:t>A través de los jardines, de su diseño y concepción, de sus especies florísticas resaltadas, de sus funciones principales y complementarias, es posible hacerse una idea de la percepción del medio que poseían sociedades históricas y de los valores que se le asignaban al entorno natural. </a:t>
            </a:r>
          </a:p>
          <a:p>
            <a:r>
              <a:rPr lang="es-ES" sz="1400" dirty="0"/>
              <a:t>El conocimiento, y la recuperación en su caso de ese patrimonio, permitirá interpretar de manera indirecta las relaciones de la sociedad con su medio ambiente</a:t>
            </a:r>
          </a:p>
          <a:p>
            <a:r>
              <a:rPr lang="es-ES" sz="1400" dirty="0"/>
              <a:t>Las circunstancias históricas y las condiciones geográficas han potenciado una gran variedad de tipologías de jardines, prácticamente inéditas en el resto del continente europeo</a:t>
            </a:r>
          </a:p>
        </p:txBody>
      </p:sp>
    </p:spTree>
    <p:extLst>
      <p:ext uri="{BB962C8B-B14F-4D97-AF65-F5344CB8AC3E}">
        <p14:creationId xmlns:p14="http://schemas.microsoft.com/office/powerpoint/2010/main" val="30979426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00192" y="0"/>
            <a:ext cx="2843808" cy="6858000"/>
          </a:xfrm>
        </p:spPr>
        <p:txBody>
          <a:bodyPr>
            <a:normAutofit/>
          </a:bodyPr>
          <a:lstStyle/>
          <a:p>
            <a:r>
              <a:rPr lang="es-ES" sz="1400" dirty="0"/>
              <a:t>A través de las fuentes históricas se conoce de la existencia de numerosos jardines en la ciudad de Itálica (Sevilla). </a:t>
            </a:r>
          </a:p>
          <a:p>
            <a:r>
              <a:rPr lang="es-ES" sz="1400" dirty="0"/>
              <a:t>Las especies que se cultivaban aún se encuentran con cierta frecuencia en los jardines actuales: mimosas, acantos, anémonas, bojes, cipreses, laureles, higueras, mirtos, narcisos, palmeras, plátanos, álamos, chopos, rosas, etc.</a:t>
            </a:r>
          </a:p>
          <a:p>
            <a:r>
              <a:rPr lang="es-ES" sz="1400" dirty="0"/>
              <a:t>A continuación, salvando la laguna informativa existente para el periodo de dominación visigoda, se tiene un mayor bagaje de información literaria sobre los jardines árabes, quizás los que más profunda influencia han dejado posteriormente en la historia del jardín andaluz; conservándose incluso alguno de ellos hasta la actualidad.</a:t>
            </a:r>
          </a:p>
          <a:p>
            <a:r>
              <a:rPr lang="es-ES" sz="1400" dirty="0"/>
              <a:t>En los jardines árabes destaca la mezcla de la arboricultura de subsistencia y de las plantas ornamentales, mediante lo que cumplen una función tanto productiva como de lugar de ocio y recreo</a:t>
            </a:r>
          </a:p>
        </p:txBody>
      </p:sp>
    </p:spTree>
    <p:extLst>
      <p:ext uri="{BB962C8B-B14F-4D97-AF65-F5344CB8AC3E}">
        <p14:creationId xmlns:p14="http://schemas.microsoft.com/office/powerpoint/2010/main" val="1154182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228184" y="0"/>
            <a:ext cx="2915816" cy="6858000"/>
          </a:xfrm>
        </p:spPr>
        <p:txBody>
          <a:bodyPr/>
          <a:lstStyle/>
          <a:p>
            <a:r>
              <a:rPr lang="es-ES" sz="1400" dirty="0"/>
              <a:t>Por otra, el jardín de crucero constaba de una cruz central en alto, que actuaba como pasillo para pasear las personas y por donde discurrían las acequias de riego. Esta cruz dividía al jardín en cuatro sectores rehundidos en el suelo (al menos dos metros), donde crecía la vegetación. Esta técnica estaba dirigida, fundamentalmente, a la retención de humedad.</a:t>
            </a:r>
          </a:p>
          <a:p>
            <a:r>
              <a:rPr lang="es-ES" sz="1400" dirty="0"/>
              <a:t>Los historiadores distinguen diversos momentos en la historia del jardín árabe, del que quedan aún algunas muestras significativas: periodo del Califato cordobés (Patio de la Mezquita de Córdoba -quizás uno de los más antiguos de toda Europa- y el restaurado jardín de Medina </a:t>
            </a:r>
            <a:r>
              <a:rPr lang="es-ES" sz="1400" dirty="0" err="1"/>
              <a:t>Azahara</a:t>
            </a:r>
            <a:r>
              <a:rPr lang="es-ES" sz="1400" dirty="0"/>
              <a:t>); periodo de dominación almohade y almorávide (parte de los jardines del Alcázar sevillano); periodo Nazarí (Jardines de la Alhambra).</a:t>
            </a:r>
          </a:p>
          <a:p>
            <a:endParaRPr lang="es-ES" dirty="0"/>
          </a:p>
        </p:txBody>
      </p:sp>
    </p:spTree>
    <p:extLst>
      <p:ext uri="{BB962C8B-B14F-4D97-AF65-F5344CB8AC3E}">
        <p14:creationId xmlns:p14="http://schemas.microsoft.com/office/powerpoint/2010/main" val="10389284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228184" y="116632"/>
            <a:ext cx="2915816" cy="6741368"/>
          </a:xfrm>
        </p:spPr>
        <p:txBody>
          <a:bodyPr>
            <a:normAutofit/>
          </a:bodyPr>
          <a:lstStyle/>
          <a:p>
            <a:r>
              <a:rPr lang="es-ES" sz="1400" dirty="0"/>
              <a:t>Los jardines renacentistas, típicos de los siglos XVI y XVII, se conciben como un intento de ordenar y configurar un fragmento de la naturaleza, adaptándola a principios arquitectónicos. </a:t>
            </a:r>
          </a:p>
          <a:p>
            <a:r>
              <a:rPr lang="es-ES" sz="1400" dirty="0"/>
              <a:t>En ellos tiene gran importancia la disposición monumental, siendo frecuentes las fuentes con estatuas, fantasías escultórico-vegetales, etc. Su ubicación mayoritaria fue la de los claustros de los monasterios e iglesias y los patios palaciegos. El Jardín del Príncipe del Alcázar de Sevilla es una muestra significativa de este estilo.</a:t>
            </a:r>
          </a:p>
          <a:p>
            <a:r>
              <a:rPr lang="es-ES" sz="1400" dirty="0"/>
              <a:t>Los jardines de los siglos XVIII y XIX mantienen un gran eclecticismo en su estilo, ya que aunque predomina la influencia del jardín renacentista, en algunos casos se incluyen elementos de otros estilos de jardines frecuentes en Europa (jardines neoclásicos y románticos; jardín francés e inglés). </a:t>
            </a:r>
          </a:p>
          <a:p>
            <a:endParaRPr lang="es-ES" sz="1400" dirty="0"/>
          </a:p>
        </p:txBody>
      </p:sp>
    </p:spTree>
    <p:extLst>
      <p:ext uri="{BB962C8B-B14F-4D97-AF65-F5344CB8AC3E}">
        <p14:creationId xmlns:p14="http://schemas.microsoft.com/office/powerpoint/2010/main" val="7903337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228184" y="0"/>
            <a:ext cx="2915816" cy="6858000"/>
          </a:xfrm>
        </p:spPr>
        <p:txBody>
          <a:bodyPr>
            <a:normAutofit lnSpcReduction="10000"/>
          </a:bodyPr>
          <a:lstStyle/>
          <a:p>
            <a:r>
              <a:rPr lang="es-ES" sz="1400" dirty="0"/>
              <a:t>Jardines Botánicos: Se crearon con fines científicos, para aclimatar árboles y plantas exóticas traídas de las Colonias Americanas y de otros países del Ultramar, que pudieran posteriormente emplearse para la agricultura o repoblación forestal. Están vinculados al espíritu renovador del Siglo de Las Luces y fueron promovidos, en muchos casos, por las Sociedades de Amigos del País, fundaciones de esta época para el fomento económico y social, difusoras del espíritu ilustrado. </a:t>
            </a:r>
          </a:p>
          <a:p>
            <a:r>
              <a:rPr lang="es-ES" sz="1400" dirty="0"/>
              <a:t>Alamedas y Paseos: Forman parte de los proyectos de regeneración urbana que, con una mentalidad higienista de influencia claramente francesa, desarrollaron los políticos reformadores en estos siglos.</a:t>
            </a:r>
          </a:p>
          <a:p>
            <a:r>
              <a:rPr lang="es-ES" sz="1400" dirty="0"/>
              <a:t> Están situados, por lo general, fuera de los recintos amurallados, en los márgenes de los ríos y en los bordes de los principales caminos. Tuvieron una importante función como lugares de encuentro y convivencia social, donde se celebraban ferias, carnavales, etc. </a:t>
            </a:r>
          </a:p>
          <a:p>
            <a:endParaRPr lang="es-ES" dirty="0"/>
          </a:p>
        </p:txBody>
      </p:sp>
    </p:spTree>
    <p:extLst>
      <p:ext uri="{BB962C8B-B14F-4D97-AF65-F5344CB8AC3E}">
        <p14:creationId xmlns:p14="http://schemas.microsoft.com/office/powerpoint/2010/main" val="15451598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6228184" y="332656"/>
            <a:ext cx="2915816" cy="6525344"/>
          </a:xfrm>
        </p:spPr>
        <p:txBody>
          <a:bodyPr>
            <a:normAutofit/>
          </a:bodyPr>
          <a:lstStyle/>
          <a:p>
            <a:r>
              <a:rPr lang="es-ES" sz="1400" dirty="0"/>
              <a:t>Plazas Públicas: Responden a la mentalidad higienista anteriormente citada y, también, a la creación de nuevos espacios libres como consecuencia de la desamortización de bienes civiles y eclesiásticos de muchos núcleos urbanos. Un monumento o fuente en el centro de la plaza y bancos y árboles a su alrededor suelen ser elementos frecuentes en este tipo de jardines, de tamaño normalmente reducido.</a:t>
            </a:r>
          </a:p>
          <a:p>
            <a:r>
              <a:rPr lang="es-ES" sz="1400" dirty="0"/>
              <a:t>Salones: Tienen una clara influencia francesa y se conciben como lugares ajardinados de paseo y estancia, normalmente vinculados a palacios o residencias de personas de elevado rango social y, por tanto, de carácter privado. Algunos de estos salones se han convertido en jardines de uso público,, y han llegado a nuestros días; por ejemplo, los Jardines de las Delicias y Jardines de Cristina en Sevilla.</a:t>
            </a:r>
          </a:p>
          <a:p>
            <a:endParaRPr lang="es-ES" sz="1400" dirty="0"/>
          </a:p>
        </p:txBody>
      </p:sp>
      <p:pic>
        <p:nvPicPr>
          <p:cNvPr id="7" name="6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Tree>
    <p:extLst>
      <p:ext uri="{BB962C8B-B14F-4D97-AF65-F5344CB8AC3E}">
        <p14:creationId xmlns:p14="http://schemas.microsoft.com/office/powerpoint/2010/main" val="10349273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69" r="1223" b="2292"/>
          <a:stretch/>
        </p:blipFill>
        <p:spPr>
          <a:xfrm>
            <a:off x="0" y="0"/>
            <a:ext cx="6100763" cy="6858000"/>
          </a:xfrm>
        </p:spPr>
      </p:pic>
      <p:sp>
        <p:nvSpPr>
          <p:cNvPr id="4" name="3 Marcador de texto"/>
          <p:cNvSpPr>
            <a:spLocks noGrp="1"/>
          </p:cNvSpPr>
          <p:nvPr>
            <p:ph type="body" sz="half" idx="2"/>
          </p:nvPr>
        </p:nvSpPr>
        <p:spPr>
          <a:xfrm>
            <a:off x="6228184" y="0"/>
            <a:ext cx="2915816" cy="6858000"/>
          </a:xfrm>
        </p:spPr>
        <p:txBody>
          <a:bodyPr/>
          <a:lstStyle/>
          <a:p>
            <a:r>
              <a:rPr lang="es-ES" sz="1400" dirty="0" err="1"/>
              <a:t>Forestier</a:t>
            </a:r>
            <a:r>
              <a:rPr lang="es-ES" sz="1400" dirty="0"/>
              <a:t> en el año 1911 recibe el encargo por Comité de la Exposición Hispano Americana  que se iba a celebrar en Sevilla, de la reordenación del jardín cedido por los </a:t>
            </a:r>
            <a:r>
              <a:rPr lang="es-ES" sz="1400" dirty="0" err="1"/>
              <a:t>Montpensier</a:t>
            </a:r>
            <a:r>
              <a:rPr lang="es-ES" sz="1400" dirty="0"/>
              <a:t>, fruto de lo cual será la creación del Parque de María Luisa, que a la postre se convertirá en uno de los más representativos del estilo andaluz.</a:t>
            </a:r>
          </a:p>
          <a:p>
            <a:r>
              <a:rPr lang="es-ES" sz="1400" dirty="0"/>
              <a:t>El Parque de María Luisa se inspira para la disposición de todo el conjunto en los patios de La Alhambra granadina. En este jardín, quedan formalizados algunos elementos que a juicio de </a:t>
            </a:r>
            <a:r>
              <a:rPr lang="es-ES" sz="1400" dirty="0" err="1"/>
              <a:t>Forestier</a:t>
            </a:r>
            <a:r>
              <a:rPr lang="es-ES" sz="1400" dirty="0"/>
              <a:t> son típicos del jardín andaluz:</a:t>
            </a:r>
          </a:p>
          <a:p>
            <a:r>
              <a:rPr lang="es-ES" sz="1400" dirty="0"/>
              <a:t>La importancia de los juegos de colores entre los diversos elementos del jardín: el color amarillo del albero, el rojo del ladrillo, el azul de la cerámica, el blanco del muro encalado y el multicolor de las flores, sobre el telón azul de un cielo normalmente despejado, es la fantasía convertida en realidad para el que los visita.</a:t>
            </a:r>
          </a:p>
          <a:p>
            <a:endParaRPr lang="es-ES" dirty="0"/>
          </a:p>
        </p:txBody>
      </p:sp>
    </p:spTree>
    <p:extLst>
      <p:ext uri="{BB962C8B-B14F-4D97-AF65-F5344CB8AC3E}">
        <p14:creationId xmlns:p14="http://schemas.microsoft.com/office/powerpoint/2010/main" val="4467187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228184" y="0"/>
            <a:ext cx="2915816" cy="6858000"/>
          </a:xfrm>
        </p:spPr>
        <p:txBody>
          <a:bodyPr>
            <a:normAutofit/>
          </a:bodyPr>
          <a:lstStyle/>
          <a:p>
            <a:r>
              <a:rPr lang="es-ES" sz="1400" dirty="0"/>
              <a:t>Javier de </a:t>
            </a:r>
            <a:r>
              <a:rPr lang="es-ES" sz="1400" dirty="0" err="1"/>
              <a:t>Winthuysen</a:t>
            </a:r>
            <a:r>
              <a:rPr lang="es-ES" sz="1400" dirty="0"/>
              <a:t> continuó la labor de defensa del jardín árabe-andaluz que había comenzado </a:t>
            </a:r>
            <a:r>
              <a:rPr lang="es-ES" sz="1400" dirty="0" err="1"/>
              <a:t>Forestier</a:t>
            </a:r>
            <a:r>
              <a:rPr lang="es-ES" sz="1400" dirty="0"/>
              <a:t>, llevando a cabo algunas interesantes aportaciones para la protección de este patrimonio cultural y natural.</a:t>
            </a:r>
          </a:p>
          <a:p>
            <a:r>
              <a:rPr lang="es-ES" sz="1400" dirty="0"/>
              <a:t>Una de ellas fue la primera catalogación a nivel nacional de los principales jardines históricos, que aún se conservaban. Asimismo, fue el promotor de la primera Escuela Nacional de Jardinería, instalada en Madrid, que elaboró un programa de estudios adaptado a esta profesión.</a:t>
            </a:r>
          </a:p>
          <a:p>
            <a:endParaRPr lang="es-ES" sz="1400" dirty="0"/>
          </a:p>
          <a:p>
            <a:r>
              <a:rPr lang="es-ES" sz="1400" dirty="0"/>
              <a:t>Gracias, entre otros, a la labor de </a:t>
            </a:r>
            <a:r>
              <a:rPr lang="es-ES" sz="1400" dirty="0" err="1"/>
              <a:t>Wynthuysen</a:t>
            </a:r>
            <a:r>
              <a:rPr lang="es-ES" sz="1400" dirty="0"/>
              <a:t>, en 1926 se incluyen dentro del Real-Decreto de Protección del Patrimonio Nacional, las categorías de "lugares pintorescos" y "sitios y lugares de reconocida y peculiar belleza", que permitirán la protección oficial de algunos de los jardines andaluces más importantes.</a:t>
            </a:r>
          </a:p>
          <a:p>
            <a:endParaRPr lang="es-ES" sz="1400" dirty="0"/>
          </a:p>
        </p:txBody>
      </p:sp>
    </p:spTree>
    <p:extLst>
      <p:ext uri="{BB962C8B-B14F-4D97-AF65-F5344CB8AC3E}">
        <p14:creationId xmlns:p14="http://schemas.microsoft.com/office/powerpoint/2010/main" val="20053536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7147" r="7147"/>
          <a:stretch>
            <a:fillRect/>
          </a:stretch>
        </p:blipFill>
        <p:spPr/>
      </p:pic>
      <p:sp>
        <p:nvSpPr>
          <p:cNvPr id="4" name="3 Marcador de texto"/>
          <p:cNvSpPr>
            <a:spLocks noGrp="1"/>
          </p:cNvSpPr>
          <p:nvPr>
            <p:ph type="body" sz="half" idx="2"/>
          </p:nvPr>
        </p:nvSpPr>
        <p:spPr>
          <a:xfrm>
            <a:off x="6228184" y="0"/>
            <a:ext cx="2915816" cy="6858000"/>
          </a:xfrm>
        </p:spPr>
        <p:txBody>
          <a:bodyPr/>
          <a:lstStyle/>
          <a:p>
            <a:r>
              <a:rPr lang="es-ES" sz="1400" b="1" dirty="0"/>
              <a:t>Constitución Española</a:t>
            </a:r>
          </a:p>
          <a:p>
            <a:r>
              <a:rPr lang="es-ES" sz="1400" dirty="0"/>
              <a:t>A partir de la aprobación de la nueva Constitución Española de 1979, se comienzan a sentar las bases de una nueva política de protección de los jardines históricos, que retoma la preocupación activa de la primera mitad de siglo. </a:t>
            </a:r>
          </a:p>
          <a:p>
            <a:r>
              <a:rPr lang="es-ES" sz="1400" dirty="0"/>
              <a:t>En su artículo 46 la Constitución hace una declaración expresa a la conservación del patrimonio histórico: </a:t>
            </a:r>
            <a:r>
              <a:rPr lang="es-ES" sz="1400" b="1" dirty="0"/>
              <a:t>"Los poderes públicos garantizarán la conservación y promoverán el enriquecimiento del patrimonio histórico, cultural y artístico de los pueblos de España y de los bienes que lo integran, cualquiera que sea su régimen y su titularidad. La ley Penal sancionará los atentados contra el patrimonio".</a:t>
            </a:r>
          </a:p>
          <a:p>
            <a:endParaRPr lang="es-ES" dirty="0"/>
          </a:p>
        </p:txBody>
      </p:sp>
    </p:spTree>
    <p:extLst>
      <p:ext uri="{BB962C8B-B14F-4D97-AF65-F5344CB8AC3E}">
        <p14:creationId xmlns:p14="http://schemas.microsoft.com/office/powerpoint/2010/main" val="33711955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0317" r="10317"/>
          <a:stretch>
            <a:fillRect/>
          </a:stretch>
        </p:blipFill>
        <p:spPr/>
      </p:pic>
      <p:sp>
        <p:nvSpPr>
          <p:cNvPr id="4" name="3 Marcador de texto"/>
          <p:cNvSpPr>
            <a:spLocks noGrp="1"/>
          </p:cNvSpPr>
          <p:nvPr>
            <p:ph type="body" sz="half" idx="2"/>
          </p:nvPr>
        </p:nvSpPr>
        <p:spPr>
          <a:xfrm>
            <a:off x="6300192" y="264795"/>
            <a:ext cx="2376264" cy="4956048"/>
          </a:xfrm>
        </p:spPr>
        <p:txBody>
          <a:bodyPr>
            <a:normAutofit/>
          </a:bodyPr>
          <a:lstStyle/>
          <a:p>
            <a:r>
              <a:rPr lang="es-ES" sz="1400" dirty="0"/>
              <a:t>Posteriormente, la Ley estatal de Patrimonio Histórico Español 16/1985 de 25 de Junio, y el desarrollo de ésta en la Ley autonómica de 1991, mencionan expresamente la protección del jardín histórico, que en el artículo 15.2. de la Ley estatal se define como: "...el espacio delimitado, producto de la ordenación por el hombre, de elementos naturales, a veces complementados con estructuras de fábrica, y estimado de interés en función de su origen o pasado histórico o de sus valores estéticos, sensoriales y botánicos".</a:t>
            </a:r>
          </a:p>
          <a:p>
            <a:endParaRPr lang="es-ES" dirty="0"/>
          </a:p>
        </p:txBody>
      </p:sp>
    </p:spTree>
    <p:extLst>
      <p:ext uri="{BB962C8B-B14F-4D97-AF65-F5344CB8AC3E}">
        <p14:creationId xmlns:p14="http://schemas.microsoft.com/office/powerpoint/2010/main" val="27791974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20019" r="20019"/>
          <a:stretch>
            <a:fillRect/>
          </a:stretch>
        </p:blipFill>
        <p:spPr/>
      </p:pic>
      <p:sp>
        <p:nvSpPr>
          <p:cNvPr id="4" name="3 Marcador de texto"/>
          <p:cNvSpPr>
            <a:spLocks noGrp="1"/>
          </p:cNvSpPr>
          <p:nvPr>
            <p:ph type="body" sz="half" idx="2"/>
          </p:nvPr>
        </p:nvSpPr>
        <p:spPr>
          <a:xfrm>
            <a:off x="6228184" y="0"/>
            <a:ext cx="2915816" cy="6858000"/>
          </a:xfrm>
        </p:spPr>
        <p:txBody>
          <a:bodyPr>
            <a:normAutofit lnSpcReduction="10000"/>
          </a:bodyPr>
          <a:lstStyle/>
          <a:p>
            <a:r>
              <a:rPr lang="es-ES" sz="1400" dirty="0"/>
              <a:t>Algunos jardines andaluces que disponían anteriormente de diversas figuras de protección (Bienes de interés cultural, Monumento Nacional, etc.) han sido objeto de inscripción en este Catálogo, que contempla genéricamente la tipología del Jardín Histórico.</a:t>
            </a:r>
          </a:p>
          <a:p>
            <a:r>
              <a:rPr lang="es-ES" sz="1400" dirty="0"/>
              <a:t>Sin embargo, aún existen un gran número de jardines históricos en Andalucía sin ningún tipo de protección legal, muchos de ellos olvidados y abandonados, y, en general, desconocidos por el público.</a:t>
            </a:r>
          </a:p>
          <a:p>
            <a:r>
              <a:rPr lang="es-ES" sz="1400" dirty="0"/>
              <a:t>En algunos casos, estos jardines se han convertido en parques municipales y se han conservado hasta la actualidad; lo mismo sucede con aquéllos que aún permanecen en los patios interiores de muchas viviendas e iglesias repartidas por toda la geografía andaluza. </a:t>
            </a:r>
          </a:p>
          <a:p>
            <a:r>
              <a:rPr lang="es-ES" sz="1400" dirty="0"/>
              <a:t>Sin embargo, también se está produciendo un rápido e inevitable deterioro de muchos de ellos en los últimos tiempos, producto del descuido y la ignorancia o de la falta de recursos económicos de sus propietarios.</a:t>
            </a:r>
          </a:p>
          <a:p>
            <a:endParaRPr lang="es-ES" dirty="0"/>
          </a:p>
          <a:p>
            <a:endParaRPr lang="es-ES" dirty="0"/>
          </a:p>
        </p:txBody>
      </p:sp>
    </p:spTree>
    <p:extLst>
      <p:ext uri="{BB962C8B-B14F-4D97-AF65-F5344CB8AC3E}">
        <p14:creationId xmlns:p14="http://schemas.microsoft.com/office/powerpoint/2010/main" val="4299235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928" r="1928"/>
          <a:stretch>
            <a:fillRect/>
          </a:stretch>
        </p:blipFill>
        <p:spPr/>
      </p:pic>
      <p:sp>
        <p:nvSpPr>
          <p:cNvPr id="4" name="3 Marcador de texto"/>
          <p:cNvSpPr>
            <a:spLocks noGrp="1"/>
          </p:cNvSpPr>
          <p:nvPr>
            <p:ph type="body" sz="half" idx="2"/>
          </p:nvPr>
        </p:nvSpPr>
        <p:spPr>
          <a:xfrm>
            <a:off x="6372200" y="264794"/>
            <a:ext cx="2448272" cy="6404565"/>
          </a:xfrm>
        </p:spPr>
        <p:txBody>
          <a:bodyPr>
            <a:noAutofit/>
          </a:bodyPr>
          <a:lstStyle/>
          <a:p>
            <a:pPr marL="274320" lvl="0" indent="-274320">
              <a:spcBef>
                <a:spcPts val="600"/>
              </a:spcBef>
              <a:spcAft>
                <a:spcPts val="0"/>
              </a:spcAft>
              <a:buClr>
                <a:srgbClr val="94C600"/>
              </a:buClr>
              <a:buFont typeface="Wingdings"/>
              <a:buChar char=""/>
            </a:pPr>
            <a:r>
              <a:rPr lang="es-ES" sz="1400" dirty="0">
                <a:solidFill>
                  <a:prstClr val="black"/>
                </a:solidFill>
              </a:rPr>
              <a:t>En el ámbito privado el panorama es mucho más preocupante debido a las enormes dificultades de los propietarios para garantizar un mínimo mantenimiento y a los problemas de seguimiento de estas labores por la administración responsable, en el marco de la tutela que le corresponde según la legislación vigente.</a:t>
            </a:r>
          </a:p>
          <a:p>
            <a:pPr marL="274320" lvl="0" indent="-274320">
              <a:spcBef>
                <a:spcPts val="600"/>
              </a:spcBef>
              <a:spcAft>
                <a:spcPts val="0"/>
              </a:spcAft>
              <a:buClr>
                <a:srgbClr val="94C600"/>
              </a:buClr>
              <a:buFont typeface="Wingdings"/>
              <a:buChar char=""/>
            </a:pPr>
            <a:r>
              <a:rPr lang="es-ES" sz="1400" dirty="0">
                <a:solidFill>
                  <a:prstClr val="black"/>
                </a:solidFill>
              </a:rPr>
              <a:t>El estudio teórico y técnico de los Jardines Históricos de Andalucía conlleva una complejidad imposible de abordar exclusivamente desde la disciplina arquitectónica: sobre los jardines se proyecta una visión poliédrica donde convergen la historia del arte, la evolución de las técnicas constructivas y decorativas, la botánica, </a:t>
            </a:r>
          </a:p>
        </p:txBody>
      </p:sp>
    </p:spTree>
    <p:extLst>
      <p:ext uri="{BB962C8B-B14F-4D97-AF65-F5344CB8AC3E}">
        <p14:creationId xmlns:p14="http://schemas.microsoft.com/office/powerpoint/2010/main" val="5265505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7794" r="7794"/>
          <a:stretch>
            <a:fillRect/>
          </a:stretch>
        </p:blipFill>
        <p:spPr/>
      </p:pic>
      <p:sp>
        <p:nvSpPr>
          <p:cNvPr id="4" name="3 Marcador de texto"/>
          <p:cNvSpPr>
            <a:spLocks noGrp="1"/>
          </p:cNvSpPr>
          <p:nvPr>
            <p:ph type="body" sz="half" idx="2"/>
          </p:nvPr>
        </p:nvSpPr>
        <p:spPr>
          <a:xfrm>
            <a:off x="6372200" y="264794"/>
            <a:ext cx="2376264" cy="6404565"/>
          </a:xfrm>
        </p:spPr>
        <p:txBody>
          <a:bodyPr/>
          <a:lstStyle/>
          <a:p>
            <a:r>
              <a:rPr lang="es-ES" sz="1400" b="1" dirty="0"/>
              <a:t>DEFINICION ENTRE MANTENIMIENTO Y GESTION</a:t>
            </a:r>
          </a:p>
          <a:p>
            <a:endParaRPr lang="es-ES" sz="1400" dirty="0"/>
          </a:p>
          <a:p>
            <a:r>
              <a:rPr lang="es-ES" sz="1400" dirty="0"/>
              <a:t>MANTENIMIENTO.-Define la rutina normal diaria y semanal y los trabajos habituales necesarios para la conservación de la mayoría de los jardines. Un programa de mantenimiento incluye todos estos trabajos planificados según climatología y necesidades del jardín.</a:t>
            </a:r>
          </a:p>
          <a:p>
            <a:r>
              <a:rPr lang="es-ES" sz="1400" dirty="0"/>
              <a:t>GESTION.- Define la organización y planificación a medio y largo plazo y especialmente importante en el caso de los jardines históricos, donde la renovación y restauración son inevitables. Abarca también la organización del personal y equipo para asegurar un eficaz mantenimiento.</a:t>
            </a:r>
          </a:p>
          <a:p>
            <a:endParaRPr lang="es-ES" dirty="0"/>
          </a:p>
        </p:txBody>
      </p:sp>
    </p:spTree>
    <p:extLst>
      <p:ext uri="{BB962C8B-B14F-4D97-AF65-F5344CB8AC3E}">
        <p14:creationId xmlns:p14="http://schemas.microsoft.com/office/powerpoint/2010/main" val="30885936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20117" r="20117"/>
          <a:stretch>
            <a:fillRect/>
          </a:stretch>
        </p:blipFill>
        <p:spPr/>
      </p:pic>
      <p:sp>
        <p:nvSpPr>
          <p:cNvPr id="4" name="3 Marcador de texto"/>
          <p:cNvSpPr>
            <a:spLocks noGrp="1"/>
          </p:cNvSpPr>
          <p:nvPr>
            <p:ph type="body" sz="half" idx="2"/>
          </p:nvPr>
        </p:nvSpPr>
        <p:spPr>
          <a:xfrm>
            <a:off x="6372200" y="264794"/>
            <a:ext cx="2376264" cy="6404565"/>
          </a:xfrm>
        </p:spPr>
        <p:txBody>
          <a:bodyPr>
            <a:normAutofit lnSpcReduction="10000"/>
          </a:bodyPr>
          <a:lstStyle/>
          <a:p>
            <a:r>
              <a:rPr lang="es-ES" sz="1400" dirty="0"/>
              <a:t>Algunos aspectos sobre el cuidado y mantenimiento de Jardines Históricos.</a:t>
            </a:r>
          </a:p>
          <a:p>
            <a:r>
              <a:rPr lang="es-ES" sz="1400" dirty="0"/>
              <a:t>                1º.-Proceso de envejecimiento</a:t>
            </a:r>
          </a:p>
          <a:p>
            <a:r>
              <a:rPr lang="es-ES" sz="1400" dirty="0"/>
              <a:t>                2º.- Relaciones entre el diseño y el                        mantenimiento</a:t>
            </a:r>
          </a:p>
          <a:p>
            <a:r>
              <a:rPr lang="es-ES" sz="1400" dirty="0"/>
              <a:t>                3º.-Aspectos de la vegetación</a:t>
            </a:r>
          </a:p>
          <a:p>
            <a:r>
              <a:rPr lang="es-ES" sz="1400" dirty="0"/>
              <a:t>                4º.- Organización del personal</a:t>
            </a:r>
          </a:p>
          <a:p>
            <a:r>
              <a:rPr lang="es-ES" sz="1400" dirty="0"/>
              <a:t>                5º Consecuencias del uso publico</a:t>
            </a:r>
          </a:p>
          <a:p>
            <a:r>
              <a:rPr lang="es-ES" sz="1400" dirty="0"/>
              <a:t>                6º  Fuentes de financiación y apoyo</a:t>
            </a:r>
          </a:p>
          <a:p>
            <a:r>
              <a:rPr lang="es-ES" sz="1400" b="1" dirty="0"/>
              <a:t>PROCESO DE ENVEJECIMIENTO</a:t>
            </a:r>
          </a:p>
          <a:p>
            <a:r>
              <a:rPr lang="es-ES" sz="1400" dirty="0"/>
              <a:t>Los jardines son entes vivos en constante evolución y decadencia. Los arboles, los céspedes bien o mal conservados.-duran mucho tiempo.-Los arbustos y plantas que necesitan mas cuidados menos</a:t>
            </a:r>
          </a:p>
          <a:p>
            <a:endParaRPr lang="es-ES" dirty="0"/>
          </a:p>
          <a:p>
            <a:endParaRPr lang="es-ES" dirty="0"/>
          </a:p>
        </p:txBody>
      </p:sp>
    </p:spTree>
    <p:extLst>
      <p:ext uri="{BB962C8B-B14F-4D97-AF65-F5344CB8AC3E}">
        <p14:creationId xmlns:p14="http://schemas.microsoft.com/office/powerpoint/2010/main" val="1054833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20029" r="20029"/>
          <a:stretch>
            <a:fillRect/>
          </a:stretch>
        </p:blipFill>
        <p:spPr/>
      </p:pic>
      <p:sp>
        <p:nvSpPr>
          <p:cNvPr id="4" name="3 Marcador de texto"/>
          <p:cNvSpPr>
            <a:spLocks noGrp="1"/>
          </p:cNvSpPr>
          <p:nvPr>
            <p:ph type="body" sz="half" idx="2"/>
          </p:nvPr>
        </p:nvSpPr>
        <p:spPr>
          <a:xfrm>
            <a:off x="6300192" y="188640"/>
            <a:ext cx="2520280" cy="6468216"/>
          </a:xfrm>
        </p:spPr>
        <p:txBody>
          <a:bodyPr/>
          <a:lstStyle/>
          <a:p>
            <a:r>
              <a:rPr lang="es-ES" sz="1400" b="1" dirty="0"/>
              <a:t>RELACIONES ENTRE DISEÑO Y MANTENIMIENTO</a:t>
            </a:r>
          </a:p>
          <a:p>
            <a:r>
              <a:rPr lang="es-ES" sz="1400" dirty="0"/>
              <a:t>En inevitable que exista una estrecha relación entre el diseño, estilo  o carácter de un jardín histórico y la proporción de mano de obra necesaria para un trabajo normal de conservación y mantenimiento durante largo tiempo.</a:t>
            </a:r>
          </a:p>
          <a:p>
            <a:r>
              <a:rPr lang="es-ES" sz="1400" dirty="0"/>
              <a:t>Aparte del tamaño, el concepto de jardín del siglo XVI y XVII mas formal ,extensivo e intrincado requiere mayor plantilla y mayores cuidados que el estilo de jardín paisajista ingles, mucho mas naturalista.</a:t>
            </a:r>
          </a:p>
          <a:p>
            <a:r>
              <a:rPr lang="es-ES" sz="1400" dirty="0"/>
              <a:t>Cuanto mas exóticas sean las plantas, mas difíciles serán de mantener, cuando mas se ajuste el diseño a unos planes ecológicos, menos cuidados serán necesarios. </a:t>
            </a:r>
          </a:p>
          <a:p>
            <a:endParaRPr lang="es-ES" dirty="0"/>
          </a:p>
        </p:txBody>
      </p:sp>
    </p:spTree>
    <p:extLst>
      <p:ext uri="{BB962C8B-B14F-4D97-AF65-F5344CB8AC3E}">
        <p14:creationId xmlns:p14="http://schemas.microsoft.com/office/powerpoint/2010/main" val="14415263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72200" y="188640"/>
            <a:ext cx="2448272" cy="6480720"/>
          </a:xfrm>
        </p:spPr>
        <p:txBody>
          <a:bodyPr>
            <a:normAutofit fontScale="70000" lnSpcReduction="20000"/>
          </a:bodyPr>
          <a:lstStyle/>
          <a:p>
            <a:r>
              <a:rPr lang="es-ES" sz="2000" b="1" dirty="0"/>
              <a:t>ASPECTOS DE LA VEGETACION Y LOS NIVELES DE MANTENIMIENTO</a:t>
            </a:r>
          </a:p>
          <a:p>
            <a:r>
              <a:rPr lang="es-ES" sz="2000" dirty="0"/>
              <a:t>Relación existente entre el tipo de vegetación y las necesidades de mantenimiento. Una cosa importante a destacar aquí  es el mantenimiento del carácter esencial del jardín. Si los cambios o alteraciones son demasiado fuertes, el carácter o estilo del jardín cambiara o desaparecerá.</a:t>
            </a:r>
          </a:p>
          <a:p>
            <a:r>
              <a:rPr lang="es-ES" sz="2000" dirty="0"/>
              <a:t>Los niveles de mantenimiento deben ajustarse al estilo y carácter del jardín. Los parques mas silvestres  necesitan en general menos  atención que los geométricos y tradicionales.</a:t>
            </a:r>
          </a:p>
          <a:p>
            <a:r>
              <a:rPr lang="es-ES" sz="2000" dirty="0"/>
              <a:t>Por consideración a las generaciones futuras la renovación continua de las plantaciones debe ser garantizada.</a:t>
            </a:r>
          </a:p>
          <a:p>
            <a:endParaRPr lang="es-ES" dirty="0"/>
          </a:p>
        </p:txBody>
      </p:sp>
    </p:spTree>
    <p:extLst>
      <p:ext uri="{BB962C8B-B14F-4D97-AF65-F5344CB8AC3E}">
        <p14:creationId xmlns:p14="http://schemas.microsoft.com/office/powerpoint/2010/main" val="13451522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72200" y="264794"/>
            <a:ext cx="2448272" cy="6593206"/>
          </a:xfrm>
        </p:spPr>
        <p:txBody>
          <a:bodyPr/>
          <a:lstStyle/>
          <a:p>
            <a:r>
              <a:rPr lang="es-ES" sz="1400" b="1" dirty="0"/>
              <a:t>ORGANIZACION DEL PERSONAL</a:t>
            </a:r>
          </a:p>
          <a:p>
            <a:r>
              <a:rPr lang="es-ES" sz="1400" dirty="0"/>
              <a:t>Una buena plantilla de mantenimiento constituye en realidad  la clave principal del éxito en el cuidado del jardín.</a:t>
            </a:r>
          </a:p>
          <a:p>
            <a:r>
              <a:rPr lang="es-ES" sz="1400" dirty="0"/>
              <a:t>Junto a los  documentos de análisis ,diseño y gestión es necesario un detallado estudio de la organización y planificación del personal de mantenimiento.</a:t>
            </a:r>
          </a:p>
          <a:p>
            <a:r>
              <a:rPr lang="es-ES" sz="1400" dirty="0"/>
              <a:t>El jardinero jefe  con un estudio detallado de sus funciones debería ser la figura clave en todo este contexto. Sus funciones a veces son ignoradas o mal planificadas, teniendo en cuenta que el personal es generalmente escaso y relativamente caro es esencial su buena utilización y comprensión.</a:t>
            </a:r>
          </a:p>
          <a:p>
            <a:endParaRPr lang="es-ES" dirty="0"/>
          </a:p>
        </p:txBody>
      </p:sp>
    </p:spTree>
    <p:extLst>
      <p:ext uri="{BB962C8B-B14F-4D97-AF65-F5344CB8AC3E}">
        <p14:creationId xmlns:p14="http://schemas.microsoft.com/office/powerpoint/2010/main" val="37098026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6372200" y="264794"/>
            <a:ext cx="2376264" cy="6404565"/>
          </a:xfrm>
        </p:spPr>
        <p:txBody>
          <a:bodyPr/>
          <a:lstStyle/>
          <a:p>
            <a:r>
              <a:rPr lang="es-ES" sz="1400" b="1" dirty="0"/>
              <a:t>CONSECUENCIAS DEL USO PUBLICO</a:t>
            </a:r>
          </a:p>
          <a:p>
            <a:r>
              <a:rPr lang="es-ES" sz="1400" dirty="0"/>
              <a:t>Parece que muchos de los visitantes a los jardines ,históricos o no, los respetan cuando mas cuidados están, mejor aspecto ofrecen, menos daños y vandalismo se produce. El robo de plantas es cada vez mas serio en muchos jardines y lo mismo puede decirse de la perdida de carteles.</a:t>
            </a:r>
          </a:p>
          <a:p>
            <a:r>
              <a:rPr lang="es-ES" sz="1400" dirty="0"/>
              <a:t>A los visitantes cada vez les interesa mas saber de la historia del jardín y de los trabajos de mantenimiento.</a:t>
            </a:r>
          </a:p>
          <a:p>
            <a:r>
              <a:rPr lang="es-ES" sz="1400" dirty="0"/>
              <a:t> Quizás esto podría incluirse en la guía escrita del jardín si existe, esto podría llevar a una mejor valoración de los problemas y dificultades del cuidado de los jardines.</a:t>
            </a:r>
          </a:p>
          <a:p>
            <a:r>
              <a:rPr lang="es-ES" dirty="0"/>
              <a:t>.</a:t>
            </a:r>
          </a:p>
          <a:p>
            <a:endParaRPr lang="es-ES" dirty="0"/>
          </a:p>
        </p:txBody>
      </p:sp>
      <p:pic>
        <p:nvPicPr>
          <p:cNvPr id="7" name="6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9023" r="9023"/>
          <a:stretch>
            <a:fillRect/>
          </a:stretch>
        </p:blipFill>
        <p:spPr/>
      </p:pic>
    </p:spTree>
    <p:extLst>
      <p:ext uri="{BB962C8B-B14F-4D97-AF65-F5344CB8AC3E}">
        <p14:creationId xmlns:p14="http://schemas.microsoft.com/office/powerpoint/2010/main" val="76841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00192" y="264794"/>
            <a:ext cx="2520280" cy="6476573"/>
          </a:xfrm>
        </p:spPr>
        <p:txBody>
          <a:bodyPr>
            <a:normAutofit/>
          </a:bodyPr>
          <a:lstStyle/>
          <a:p>
            <a:r>
              <a:rPr lang="es-ES" sz="1400" b="1" dirty="0"/>
              <a:t>FUENTES DE FINANCIACION Y APOYO</a:t>
            </a:r>
          </a:p>
          <a:p>
            <a:r>
              <a:rPr lang="es-ES" sz="1400" dirty="0"/>
              <a:t>No hay una variedad de fuentes de financiación y  apoyo financiero para los jardines  históricos.</a:t>
            </a:r>
          </a:p>
          <a:p>
            <a:r>
              <a:rPr lang="es-ES" sz="1400" dirty="0"/>
              <a:t>Todos recurren a los ingresos de las visitas y algunos a la reproducción y venta de las plantas que existen en el jardín, tiendas de recuerdos ,cafeterías y restaurantes.</a:t>
            </a:r>
          </a:p>
          <a:p>
            <a:r>
              <a:rPr lang="es-ES" sz="1400" dirty="0"/>
              <a:t>En otros países la creación de fundaciones fidecomisos y ayudas estatales facilitan la conservación y mantenimiento de estos jardines</a:t>
            </a:r>
          </a:p>
        </p:txBody>
      </p:sp>
    </p:spTree>
    <p:extLst>
      <p:ext uri="{BB962C8B-B14F-4D97-AF65-F5344CB8AC3E}">
        <p14:creationId xmlns:p14="http://schemas.microsoft.com/office/powerpoint/2010/main" val="40648270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20073" r="20073"/>
          <a:stretch>
            <a:fillRect/>
          </a:stretch>
        </p:blipFill>
        <p:spPr/>
      </p:pic>
      <p:sp>
        <p:nvSpPr>
          <p:cNvPr id="4" name="3 Marcador de texto"/>
          <p:cNvSpPr>
            <a:spLocks noGrp="1"/>
          </p:cNvSpPr>
          <p:nvPr>
            <p:ph type="body" sz="half" idx="2"/>
          </p:nvPr>
        </p:nvSpPr>
        <p:spPr>
          <a:xfrm>
            <a:off x="6300192" y="264794"/>
            <a:ext cx="2448272" cy="6332557"/>
          </a:xfrm>
        </p:spPr>
        <p:txBody>
          <a:bodyPr/>
          <a:lstStyle/>
          <a:p>
            <a:r>
              <a:rPr lang="es-ES" sz="1400" b="1" dirty="0"/>
              <a:t>DEL ORIGINAL  A LA RESTAURACION</a:t>
            </a:r>
          </a:p>
          <a:p>
            <a:r>
              <a:rPr lang="es-ES" sz="1400" dirty="0"/>
              <a:t>La restauración es un hecho subjetivo que depende de las intenciones proyectuales del restaurador.</a:t>
            </a:r>
          </a:p>
          <a:p>
            <a:r>
              <a:rPr lang="es-ES" sz="1400" dirty="0"/>
              <a:t>La restauración perfecta no existe.</a:t>
            </a:r>
          </a:p>
          <a:p>
            <a:r>
              <a:rPr lang="es-ES" sz="1400" dirty="0"/>
              <a:t>Toda restauración es una intervención mas sobre un lugar.</a:t>
            </a:r>
          </a:p>
          <a:p>
            <a:r>
              <a:rPr lang="es-ES" sz="1400" dirty="0"/>
              <a:t>El jardín esta ligado al ciclo cronológico de la vida.- nacimiento, crecimiento y muerte- lo que lo califica como obra de arte efímera.</a:t>
            </a:r>
          </a:p>
          <a:p>
            <a:r>
              <a:rPr lang="es-ES" sz="1400" dirty="0"/>
              <a:t>En el momento de afrontar una  nueva intervención se intentara recorrer el camino que existe entre el supuesto original, el estado del jardín en el momento de la intervención.</a:t>
            </a:r>
          </a:p>
          <a:p>
            <a:r>
              <a:rPr lang="es-ES" sz="1400" dirty="0"/>
              <a:t> Las nuevas necesidades que motivan la intervención</a:t>
            </a:r>
          </a:p>
          <a:p>
            <a:endParaRPr lang="es-ES" dirty="0"/>
          </a:p>
        </p:txBody>
      </p:sp>
    </p:spTree>
    <p:extLst>
      <p:ext uri="{BB962C8B-B14F-4D97-AF65-F5344CB8AC3E}">
        <p14:creationId xmlns:p14="http://schemas.microsoft.com/office/powerpoint/2010/main" val="28614242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6372200" y="264794"/>
            <a:ext cx="2448272" cy="6404565"/>
          </a:xfrm>
        </p:spPr>
        <p:txBody>
          <a:bodyPr>
            <a:normAutofit lnSpcReduction="10000"/>
          </a:bodyPr>
          <a:lstStyle/>
          <a:p>
            <a:r>
              <a:rPr lang="es-ES" sz="1400" b="1" dirty="0"/>
              <a:t>La restauración pretendidamente “ perfecta “.</a:t>
            </a:r>
          </a:p>
          <a:p>
            <a:r>
              <a:rPr lang="es-ES" sz="1400" dirty="0"/>
              <a:t>La restauración de la imagen original del jardín se realiza a través de la conservación de los elementos originales que perduran, de la eliminación de los elementos perturbadores y del establecimiento de un proceso de reconstrucción de las partes destruidas.</a:t>
            </a:r>
          </a:p>
          <a:p>
            <a:r>
              <a:rPr lang="es-ES" sz="1400" dirty="0"/>
              <a:t>El hecho de que muchos jardines históricos sean producto de  diversas sobre posiciones y metamorfosis vegetales sufridas a través del tiempo o a lo largo de siglos, entendiendo a la vez que estamos dándoles un cambio de función de uso, de significado, convierten la restauración “ perfecta “ en imposible, aunque su aproximación pueda ser realidad ,se afronta con otra desde otra óptica.</a:t>
            </a:r>
          </a:p>
          <a:p>
            <a:endParaRPr lang="es-ES" dirty="0"/>
          </a:p>
        </p:txBody>
      </p:sp>
      <p:pic>
        <p:nvPicPr>
          <p:cNvPr id="7" name="6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Tree>
    <p:extLst>
      <p:ext uri="{BB962C8B-B14F-4D97-AF65-F5344CB8AC3E}">
        <p14:creationId xmlns:p14="http://schemas.microsoft.com/office/powerpoint/2010/main" val="12085856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228184" y="264794"/>
            <a:ext cx="2915816" cy="6593205"/>
          </a:xfrm>
        </p:spPr>
        <p:txBody>
          <a:bodyPr>
            <a:noAutofit/>
          </a:bodyPr>
          <a:lstStyle/>
          <a:p>
            <a:r>
              <a:rPr lang="es-ES" sz="1400" b="1" dirty="0"/>
              <a:t>La ruina como expresión del pasado</a:t>
            </a:r>
          </a:p>
          <a:p>
            <a:r>
              <a:rPr lang="es-ES" sz="1400" dirty="0"/>
              <a:t> La ruina símbolo de la fugacidad. Llega a nosotros como  testimonio del vigor  creativo de hombres de otros tiempos.</a:t>
            </a:r>
          </a:p>
          <a:p>
            <a:r>
              <a:rPr lang="es-ES" sz="1400" dirty="0"/>
              <a:t>  Deja un jardín en ruinas  es aceptar que nunca será lo que era, que nunca se usara como tal, está impregnado por el sentimiento trágico de lo perecedero.</a:t>
            </a:r>
          </a:p>
          <a:p>
            <a:r>
              <a:rPr lang="es-ES" sz="1400" b="1" dirty="0"/>
              <a:t>Herencias del pasado en una nueva intervención</a:t>
            </a:r>
          </a:p>
          <a:p>
            <a:r>
              <a:rPr lang="es-ES" sz="1400" dirty="0"/>
              <a:t> La valoración de alguna parte o algún elemento antiguo del jardín se potencia a través de su conservación en la nueva intervención.</a:t>
            </a:r>
          </a:p>
          <a:p>
            <a:r>
              <a:rPr lang="es-ES" sz="1400" dirty="0"/>
              <a:t> Los jardines históricos que fueron transformados en  parques públicos en el siglo XX   sufrieron grandes cambios en sus limites y en sus recorridos principales</a:t>
            </a:r>
          </a:p>
          <a:p>
            <a:r>
              <a:rPr lang="es-ES" sz="1400" dirty="0"/>
              <a:t>Los jardines se han producido por la yuxtaposición de  infinidad de intervenciones y que han ido conservando ciertos elementos del pasado</a:t>
            </a:r>
          </a:p>
        </p:txBody>
      </p:sp>
    </p:spTree>
    <p:extLst>
      <p:ext uri="{BB962C8B-B14F-4D97-AF65-F5344CB8AC3E}">
        <p14:creationId xmlns:p14="http://schemas.microsoft.com/office/powerpoint/2010/main" val="11617006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72200" y="264794"/>
            <a:ext cx="2448272" cy="6404565"/>
          </a:xfrm>
        </p:spPr>
        <p:txBody>
          <a:bodyPr/>
          <a:lstStyle/>
          <a:p>
            <a:r>
              <a:rPr lang="es-ES" sz="1400" b="1" dirty="0"/>
              <a:t>La recuperación con de la memoria del lugar</a:t>
            </a:r>
          </a:p>
          <a:p>
            <a:r>
              <a:rPr lang="es-ES" sz="1400" dirty="0"/>
              <a:t> La destrucción total del jardín y la falta de información sobre su estado original nos impiden cualquier tipo de conservación o restauración.  La voluntad de recuperar la memoria del lugar nos conduce a recuperar el pasado en la nueva intervención.</a:t>
            </a:r>
          </a:p>
          <a:p>
            <a:r>
              <a:rPr lang="es-ES" sz="1400" b="1" dirty="0"/>
              <a:t>El original y la restauración</a:t>
            </a:r>
          </a:p>
          <a:p>
            <a:r>
              <a:rPr lang="es-ES" sz="1400" dirty="0"/>
              <a:t> La conservación continua mantiene el original, pero dado el carácter dinámico intrínseco del jardín, la intervención del conservador o del jardinero se convierten en el instrumento principal del control de la imagen del jardín.</a:t>
            </a:r>
          </a:p>
          <a:p>
            <a:endParaRPr lang="es-ES" dirty="0"/>
          </a:p>
        </p:txBody>
      </p:sp>
    </p:spTree>
    <p:extLst>
      <p:ext uri="{BB962C8B-B14F-4D97-AF65-F5344CB8AC3E}">
        <p14:creationId xmlns:p14="http://schemas.microsoft.com/office/powerpoint/2010/main" val="9994237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6300192" y="264794"/>
            <a:ext cx="2520280" cy="6593205"/>
          </a:xfrm>
        </p:spPr>
        <p:txBody>
          <a:bodyPr>
            <a:normAutofit lnSpcReduction="10000"/>
          </a:bodyPr>
          <a:lstStyle/>
          <a:p>
            <a:r>
              <a:rPr lang="es-ES" sz="1400" b="1" dirty="0"/>
              <a:t>Una nueva imagen de un jardín del pasado que ha perdido su significado actual.</a:t>
            </a:r>
          </a:p>
          <a:p>
            <a:r>
              <a:rPr lang="es-ES" sz="1400" dirty="0"/>
              <a:t>El jardín en ruinas conserva el vigor de lo autentico, de lo perecedero, vincula las creaciones debidas al genio de los hombres, el tiempo  y la naturaleza que se han alzado sobre ellas</a:t>
            </a:r>
          </a:p>
          <a:p>
            <a:r>
              <a:rPr lang="es-ES" sz="1400" dirty="0"/>
              <a:t> Un jardín con herencias es una nueva intervención sobre un lugar en el que existen restos de antiguos jardines. Las herencias del pasado pueden quedar incluidas en nuestra actual intervención.</a:t>
            </a:r>
          </a:p>
          <a:p>
            <a:r>
              <a:rPr lang="es-ES" sz="1400" dirty="0"/>
              <a:t>Las reconstrucciones en estilo que pretenden ser jardines históricos sin serlo, utilizando el lenguaje del pasado o  las recuperaciones artificiosas que evocan la memoria del lugar que pretenden acercarnos a un supuesto pasado a través de intervenciones que evidentemente distan mucho del original.</a:t>
            </a:r>
          </a:p>
          <a:p>
            <a:endParaRPr lang="es-ES" dirty="0"/>
          </a:p>
          <a:p>
            <a:endParaRPr lang="es-ES" dirty="0"/>
          </a:p>
        </p:txBody>
      </p:sp>
      <p:pic>
        <p:nvPicPr>
          <p:cNvPr id="1026" name="Picture 2"/>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31385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20073" r="20073"/>
          <a:stretch>
            <a:fillRect/>
          </a:stretch>
        </p:blipFill>
        <p:spPr/>
      </p:pic>
      <p:sp>
        <p:nvSpPr>
          <p:cNvPr id="4" name="3 Marcador de texto"/>
          <p:cNvSpPr>
            <a:spLocks noGrp="1"/>
          </p:cNvSpPr>
          <p:nvPr>
            <p:ph type="body" sz="half" idx="2"/>
          </p:nvPr>
        </p:nvSpPr>
        <p:spPr>
          <a:xfrm>
            <a:off x="6372200" y="264794"/>
            <a:ext cx="2592288" cy="6476573"/>
          </a:xfrm>
        </p:spPr>
        <p:txBody>
          <a:bodyPr/>
          <a:lstStyle/>
          <a:p>
            <a:r>
              <a:rPr lang="es-ES" sz="1400" b="1" dirty="0"/>
              <a:t>EL ELEMENTO VEGETAL EN LA RESTAURACION DE JARDINES HISTORICOS</a:t>
            </a:r>
          </a:p>
          <a:p>
            <a:r>
              <a:rPr lang="es-ES" sz="1400" dirty="0"/>
              <a:t>Dentro de los elementos que  configuran un jardín histórico.-el elemento vegetal, el agua. Los pavimentos, y desniveles y el mobiliario formado por pérgolas, bancos, macetas y esculturas-son importantes.</a:t>
            </a:r>
          </a:p>
          <a:p>
            <a:r>
              <a:rPr lang="es-ES" sz="1400" dirty="0"/>
              <a:t> El elemento vegetal  es  fundamental y al mismo tiempo el de mas  difícil tratamiento en el proyecto de restauración de un jardín histórico. Al tratarse de un elemento vivo, es el que representa resultados mas sorprendentes y es la propia naturaleza la que decide el resultado final.</a:t>
            </a:r>
          </a:p>
          <a:p>
            <a:endParaRPr lang="es-ES" dirty="0"/>
          </a:p>
        </p:txBody>
      </p:sp>
    </p:spTree>
    <p:extLst>
      <p:ext uri="{BB962C8B-B14F-4D97-AF65-F5344CB8AC3E}">
        <p14:creationId xmlns:p14="http://schemas.microsoft.com/office/powerpoint/2010/main" val="23274708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8333" b="8333"/>
          <a:stretch>
            <a:fillRect/>
          </a:stretch>
        </p:blipFill>
        <p:spPr/>
      </p:pic>
      <p:sp>
        <p:nvSpPr>
          <p:cNvPr id="4" name="3 Marcador de texto"/>
          <p:cNvSpPr>
            <a:spLocks noGrp="1"/>
          </p:cNvSpPr>
          <p:nvPr>
            <p:ph type="body" sz="half" idx="2"/>
          </p:nvPr>
        </p:nvSpPr>
        <p:spPr>
          <a:xfrm>
            <a:off x="6300192" y="264794"/>
            <a:ext cx="2664296" cy="6476573"/>
          </a:xfrm>
        </p:spPr>
        <p:txBody>
          <a:bodyPr>
            <a:normAutofit/>
          </a:bodyPr>
          <a:lstStyle/>
          <a:p>
            <a:r>
              <a:rPr lang="es-ES" sz="1400" b="1" dirty="0"/>
              <a:t>Son conceptos básicos para conocer  su impacto cromático estacional</a:t>
            </a:r>
          </a:p>
          <a:p>
            <a:r>
              <a:rPr lang="es-ES" sz="1400" dirty="0"/>
              <a:t>Genero. Especie.-Familia.-Nombre común</a:t>
            </a:r>
          </a:p>
          <a:p>
            <a:r>
              <a:rPr lang="es-ES" sz="1400" dirty="0"/>
              <a:t>País y región bioclimática.-Altitud idónea.-Tamaño y altura</a:t>
            </a:r>
          </a:p>
          <a:p>
            <a:r>
              <a:rPr lang="es-ES" sz="1400" dirty="0"/>
              <a:t>Forma general.-Estructura.-Densidad y sombra.-Forma en su hábitat.</a:t>
            </a:r>
          </a:p>
          <a:p>
            <a:r>
              <a:rPr lang="es-ES" sz="1400" dirty="0"/>
              <a:t>Corteza,.-Hojas.-Tamaño.-Tipo Color y aroma.-Textura .-Época.-Flores.-Tamaño tipo color y época.</a:t>
            </a:r>
          </a:p>
          <a:p>
            <a:r>
              <a:rPr lang="es-ES" sz="1400" dirty="0"/>
              <a:t>Fruto tamaño.-Tipo.-color y aroma.- época</a:t>
            </a:r>
          </a:p>
          <a:p>
            <a:r>
              <a:rPr lang="es-ES" sz="1400" dirty="0"/>
              <a:t>Tipo de Raíz.-</a:t>
            </a:r>
          </a:p>
        </p:txBody>
      </p:sp>
    </p:spTree>
    <p:extLst>
      <p:ext uri="{BB962C8B-B14F-4D97-AF65-F5344CB8AC3E}">
        <p14:creationId xmlns:p14="http://schemas.microsoft.com/office/powerpoint/2010/main" val="19645169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6300192" y="264794"/>
            <a:ext cx="2520280" cy="6476573"/>
          </a:xfrm>
        </p:spPr>
        <p:txBody>
          <a:bodyPr/>
          <a:lstStyle/>
          <a:p>
            <a:r>
              <a:rPr lang="es-ES" sz="1400" b="1" dirty="0"/>
              <a:t>Conceptos de resistencia al medio y mantenimiento o conservación:</a:t>
            </a:r>
          </a:p>
          <a:p>
            <a:r>
              <a:rPr lang="es-ES" sz="1400" dirty="0"/>
              <a:t>Clima idóneo.-Temperatura.-Pluviosidad.-Exposición a la luz solar</a:t>
            </a:r>
          </a:p>
          <a:p>
            <a:r>
              <a:rPr lang="es-ES" sz="1400" dirty="0"/>
              <a:t>Proximidad al mar.-Vientos.-Contaminación urbana.</a:t>
            </a:r>
          </a:p>
          <a:p>
            <a:r>
              <a:rPr lang="es-ES" sz="1400" dirty="0"/>
              <a:t>Suelo.-Naturaleza del suelo.-Estructura.-</a:t>
            </a:r>
          </a:p>
          <a:p>
            <a:r>
              <a:rPr lang="es-ES" sz="1400" dirty="0"/>
              <a:t>Humedad.-Materia orgánica.-Crecimiento.-Tiempo de vida.-Reproducción</a:t>
            </a:r>
          </a:p>
          <a:p>
            <a:r>
              <a:rPr lang="es-ES" sz="1400" dirty="0"/>
              <a:t>Épocas de trasplante.-Dificultad.-Enfermedades y/o plagas.-</a:t>
            </a:r>
          </a:p>
          <a:p>
            <a:r>
              <a:rPr lang="es-ES" sz="1400" dirty="0"/>
              <a:t>Poda.-</a:t>
            </a:r>
            <a:r>
              <a:rPr lang="es-ES" sz="1400" dirty="0" err="1"/>
              <a:t>Topiaria</a:t>
            </a:r>
            <a:endParaRPr lang="es-ES" sz="1400" dirty="0"/>
          </a:p>
          <a:p>
            <a:r>
              <a:rPr lang="es-ES" sz="1400" b="1" dirty="0"/>
              <a:t>Comercialización  y cultivo de las plantas.</a:t>
            </a:r>
          </a:p>
          <a:p>
            <a:endParaRPr lang="es-ES" dirty="0"/>
          </a:p>
        </p:txBody>
      </p:sp>
      <p:pic>
        <p:nvPicPr>
          <p:cNvPr id="7" name="6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9190" r="19190"/>
          <a:stretch>
            <a:fillRect/>
          </a:stretch>
        </p:blipFill>
        <p:spPr/>
      </p:pic>
    </p:spTree>
    <p:extLst>
      <p:ext uri="{BB962C8B-B14F-4D97-AF65-F5344CB8AC3E}">
        <p14:creationId xmlns:p14="http://schemas.microsoft.com/office/powerpoint/2010/main" val="3838665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8333" b="8333"/>
          <a:stretch>
            <a:fillRect/>
          </a:stretch>
        </p:blipFill>
        <p:spPr/>
      </p:pic>
      <p:sp>
        <p:nvSpPr>
          <p:cNvPr id="4" name="3 Marcador de texto"/>
          <p:cNvSpPr>
            <a:spLocks noGrp="1"/>
          </p:cNvSpPr>
          <p:nvPr>
            <p:ph type="body" sz="half" idx="2"/>
          </p:nvPr>
        </p:nvSpPr>
        <p:spPr>
          <a:xfrm>
            <a:off x="6228184" y="264794"/>
            <a:ext cx="2915816" cy="6593205"/>
          </a:xfrm>
        </p:spPr>
        <p:txBody>
          <a:bodyPr/>
          <a:lstStyle/>
          <a:p>
            <a:r>
              <a:rPr lang="es-ES" sz="1400" b="1" dirty="0"/>
              <a:t>ELECCION DE ESPECIES VEGETALES EN UN JARDIN HISTORICO</a:t>
            </a:r>
          </a:p>
          <a:p>
            <a:r>
              <a:rPr lang="es-ES" sz="1400" dirty="0"/>
              <a:t>En la restauración de jardines nos encontramos con tres corrientes:</a:t>
            </a:r>
          </a:p>
          <a:p>
            <a:r>
              <a:rPr lang="es-ES" sz="1400" dirty="0"/>
              <a:t>Aquella que con carácter historicista, trata de reproducir la obra que esta restaurando, incluso utilizando los mismos medios y tecnología constructiva,</a:t>
            </a:r>
          </a:p>
          <a:p>
            <a:r>
              <a:rPr lang="es-ES" sz="1400" dirty="0"/>
              <a:t>Otra que siendo respetuosa con la obra original, no duda en utilizar tecnologías avanzadas e incluso materiales actuales, dejando patente la intervención en una tendencia o  bien dejándola desapercibida.</a:t>
            </a:r>
          </a:p>
          <a:p>
            <a:r>
              <a:rPr lang="es-ES" sz="1400" dirty="0"/>
              <a:t>Y por ultima aquella que siendo respetuosa con la obra original, lo que hace es crear una obra nueva, que puede ser muy valiosa, pero que podía haberse hecho sin intervenir en un lugar histórico.</a:t>
            </a:r>
          </a:p>
          <a:p>
            <a:endParaRPr lang="es-ES" dirty="0"/>
          </a:p>
        </p:txBody>
      </p:sp>
    </p:spTree>
    <p:extLst>
      <p:ext uri="{BB962C8B-B14F-4D97-AF65-F5344CB8AC3E}">
        <p14:creationId xmlns:p14="http://schemas.microsoft.com/office/powerpoint/2010/main" val="23837049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9985" r="19985"/>
          <a:stretch>
            <a:fillRect/>
          </a:stretch>
        </p:blipFill>
        <p:spPr/>
      </p:pic>
      <p:sp>
        <p:nvSpPr>
          <p:cNvPr id="4" name="3 Marcador de texto"/>
          <p:cNvSpPr>
            <a:spLocks noGrp="1"/>
          </p:cNvSpPr>
          <p:nvPr>
            <p:ph type="body" sz="half" idx="2"/>
          </p:nvPr>
        </p:nvSpPr>
        <p:spPr>
          <a:xfrm>
            <a:off x="6372200" y="0"/>
            <a:ext cx="2664296" cy="6858000"/>
          </a:xfrm>
        </p:spPr>
        <p:txBody>
          <a:bodyPr>
            <a:normAutofit/>
          </a:bodyPr>
          <a:lstStyle/>
          <a:p>
            <a:r>
              <a:rPr lang="es-ES" sz="1400" b="1" dirty="0"/>
              <a:t>INTERVENCION DE RESTAURACION EN UN JARDIN HISTORICO</a:t>
            </a:r>
          </a:p>
          <a:p>
            <a:r>
              <a:rPr lang="es-ES" sz="1400" dirty="0"/>
              <a:t>Hay que intentar volver al trazado original</a:t>
            </a:r>
          </a:p>
          <a:p>
            <a:r>
              <a:rPr lang="es-ES" sz="1400" dirty="0"/>
              <a:t>Debemos elegir  solo especies vegetales utilizadas en la época y en su entorno.</a:t>
            </a:r>
          </a:p>
          <a:p>
            <a:r>
              <a:rPr lang="es-ES" sz="1400" dirty="0"/>
              <a:t>Para saber cuales eran las plantas históricas tenemos varios caminos, en primer lugar las fuentes literarias.</a:t>
            </a:r>
          </a:p>
          <a:p>
            <a:r>
              <a:rPr lang="es-ES" sz="1400" dirty="0"/>
              <a:t>Son muchos los documentos de la época  que hablan de plantas y flores.</a:t>
            </a:r>
          </a:p>
          <a:p>
            <a:r>
              <a:rPr lang="es-ES" sz="1400" dirty="0"/>
              <a:t> Otro camino que podemos utilizar  es el estudio de restos de plantas y pólenes que se encuentran en la tierra del estrato histórico que consideramos</a:t>
            </a:r>
          </a:p>
        </p:txBody>
      </p:sp>
    </p:spTree>
    <p:extLst>
      <p:ext uri="{BB962C8B-B14F-4D97-AF65-F5344CB8AC3E}">
        <p14:creationId xmlns:p14="http://schemas.microsoft.com/office/powerpoint/2010/main" val="26402678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00192" y="264794"/>
            <a:ext cx="2843808" cy="6593205"/>
          </a:xfrm>
        </p:spPr>
        <p:txBody>
          <a:bodyPr/>
          <a:lstStyle/>
          <a:p>
            <a:r>
              <a:rPr lang="es-ES" sz="1400" b="1" dirty="0"/>
              <a:t>MANTENIMIENTO DEL JARDIN</a:t>
            </a:r>
          </a:p>
          <a:p>
            <a:r>
              <a:rPr lang="es-ES" sz="1400" dirty="0"/>
              <a:t>El correcto mantenimiento del jardín es muy importante ya que puede cambiar el estilo del mismo.</a:t>
            </a:r>
          </a:p>
          <a:p>
            <a:r>
              <a:rPr lang="es-ES" sz="1400" dirty="0"/>
              <a:t>Hemos asistido a nivel mundial al cambio de estilos en los jardines históricos unas veces por seguir la moda y otras por las crisis producidas por las guerras o crisis económicas de los propietarios.</a:t>
            </a:r>
          </a:p>
          <a:p>
            <a:r>
              <a:rPr lang="es-ES" sz="1400" b="1" dirty="0"/>
              <a:t>Crecimiento y Tiempos de vida de las plantas.</a:t>
            </a:r>
          </a:p>
          <a:p>
            <a:r>
              <a:rPr lang="es-ES" sz="1400" dirty="0"/>
              <a:t>Dos factores importantes a la hora de proyectar o planificar el comportamiento del jardín.</a:t>
            </a:r>
          </a:p>
          <a:p>
            <a:r>
              <a:rPr lang="es-ES" sz="1400" dirty="0"/>
              <a:t>Plantar arboles de crecimiento rápido y los que definitivamente deben permanecer con la idea de después suprimir los primeros y dejar los de crecimiento mas lento. Lo malo es que la segunda operación difícilmente se practica.</a:t>
            </a:r>
          </a:p>
          <a:p>
            <a:endParaRPr lang="es-ES" dirty="0"/>
          </a:p>
        </p:txBody>
      </p:sp>
    </p:spTree>
    <p:extLst>
      <p:ext uri="{BB962C8B-B14F-4D97-AF65-F5344CB8AC3E}">
        <p14:creationId xmlns:p14="http://schemas.microsoft.com/office/powerpoint/2010/main" val="3265998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228184" y="264794"/>
            <a:ext cx="2592288" cy="6332557"/>
          </a:xfrm>
        </p:spPr>
        <p:txBody>
          <a:bodyPr>
            <a:noAutofit/>
          </a:bodyPr>
          <a:lstStyle/>
          <a:p>
            <a:r>
              <a:rPr lang="es-ES" sz="1400" b="1" dirty="0"/>
              <a:t>Conocimiento de las posibilidades de trasplantes</a:t>
            </a:r>
            <a:r>
              <a:rPr lang="es-ES" sz="1400" dirty="0"/>
              <a:t>.-</a:t>
            </a:r>
          </a:p>
          <a:p>
            <a:r>
              <a:rPr lang="es-ES" sz="1400" dirty="0"/>
              <a:t>La época y la dificultad de algunos trasplantes nos harán decidir o posponer el movimiento de algún ejemplar en la obra de restauración.</a:t>
            </a:r>
          </a:p>
          <a:p>
            <a:r>
              <a:rPr lang="es-ES" sz="1400" dirty="0"/>
              <a:t>Enfermedades y plagas</a:t>
            </a:r>
          </a:p>
          <a:p>
            <a:r>
              <a:rPr lang="es-ES" sz="1400" dirty="0"/>
              <a:t>Posibilidad de introducir variedades de características físicas parecidas a la plantas antiguas, pero mas resistentes..</a:t>
            </a:r>
          </a:p>
          <a:p>
            <a:r>
              <a:rPr lang="es-ES" sz="1400" b="1" dirty="0"/>
              <a:t>Poda y </a:t>
            </a:r>
            <a:r>
              <a:rPr lang="es-ES" sz="1400" b="1" dirty="0" err="1"/>
              <a:t>Topiaria</a:t>
            </a:r>
            <a:endParaRPr lang="es-ES" sz="1400" b="1" dirty="0"/>
          </a:p>
          <a:p>
            <a:r>
              <a:rPr lang="es-ES" sz="1400" dirty="0"/>
              <a:t>Hay que ser muy cuidadoso con las podas que pueden arruinar cualquier estilo de jardín en una restauración inadecuada. Las aberrantes podas sin sentido que se realizan por los mal llamados “ podadores “ debe ser realizada por verdaderos profesionales con conocimiento del estilo del jardín y los criterios con que se han plantado los arboles en el proyecto de plantación.</a:t>
            </a:r>
          </a:p>
        </p:txBody>
      </p:sp>
    </p:spTree>
    <p:extLst>
      <p:ext uri="{BB962C8B-B14F-4D97-AF65-F5344CB8AC3E}">
        <p14:creationId xmlns:p14="http://schemas.microsoft.com/office/powerpoint/2010/main" val="10689016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00192" y="264794"/>
            <a:ext cx="2592288" cy="6332557"/>
          </a:xfrm>
        </p:spPr>
        <p:txBody>
          <a:bodyPr>
            <a:noAutofit/>
          </a:bodyPr>
          <a:lstStyle/>
          <a:p>
            <a:r>
              <a:rPr lang="es-ES" sz="1400" dirty="0"/>
              <a:t>Existen jardines donde el árbol ha sido utilizado para darle formas arquitectónicas desde  el principio, las cuales hay que mantener por el estilo de jardín creado. La </a:t>
            </a:r>
            <a:r>
              <a:rPr lang="es-ES" sz="1400" dirty="0" err="1"/>
              <a:t>topiaria</a:t>
            </a:r>
            <a:r>
              <a:rPr lang="es-ES" sz="1400" dirty="0"/>
              <a:t> aplicada a la jardinería marca una época y un estilo en la historia mundial de la jardinería.</a:t>
            </a:r>
          </a:p>
          <a:p>
            <a:r>
              <a:rPr lang="es-ES" sz="1400" b="1" dirty="0"/>
              <a:t>Comercialización</a:t>
            </a:r>
          </a:p>
          <a:p>
            <a:r>
              <a:rPr lang="es-ES" sz="1400" dirty="0"/>
              <a:t>No siempre es fácil encontrar en los viveros las plantas necesarias para la restauración de un jardín histórico. Muchas han dejado de cultivarse por no ser económicamente rentable su cultivo, otras han sido sustituidas por especies mas modernas o híbridos que superan el original. Pero siempre encontraremos las plantas que necesitamos si somos conocedores del mundo de la </a:t>
            </a:r>
            <a:r>
              <a:rPr lang="es-ES" sz="1400" dirty="0" err="1"/>
              <a:t>vivaistica</a:t>
            </a:r>
            <a:r>
              <a:rPr lang="es-ES" sz="1400" dirty="0"/>
              <a:t> donde generalmente se encuentra cualquier tipo de planta que precisemos.</a:t>
            </a:r>
          </a:p>
        </p:txBody>
      </p:sp>
    </p:spTree>
    <p:extLst>
      <p:ext uri="{BB962C8B-B14F-4D97-AF65-F5344CB8AC3E}">
        <p14:creationId xmlns:p14="http://schemas.microsoft.com/office/powerpoint/2010/main" val="16134271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20033" r="20033"/>
          <a:stretch>
            <a:fillRect/>
          </a:stretch>
        </p:blipFill>
        <p:spPr/>
      </p:pic>
      <p:sp>
        <p:nvSpPr>
          <p:cNvPr id="4" name="3 Marcador de texto"/>
          <p:cNvSpPr>
            <a:spLocks noGrp="1"/>
          </p:cNvSpPr>
          <p:nvPr>
            <p:ph type="body" sz="half" idx="2"/>
          </p:nvPr>
        </p:nvSpPr>
        <p:spPr>
          <a:xfrm>
            <a:off x="6300192" y="264794"/>
            <a:ext cx="2592288" cy="6476573"/>
          </a:xfrm>
        </p:spPr>
        <p:txBody>
          <a:bodyPr/>
          <a:lstStyle/>
          <a:p>
            <a:r>
              <a:rPr lang="es-ES" sz="1400" b="1" dirty="0"/>
              <a:t>AGRICULTURA GENERAL</a:t>
            </a:r>
            <a:br>
              <a:rPr lang="es-ES" sz="1400" b="1" dirty="0"/>
            </a:br>
            <a:r>
              <a:rPr lang="es-ES" sz="1400" b="1" dirty="0"/>
              <a:t>Alonso Herrera </a:t>
            </a:r>
            <a:r>
              <a:rPr lang="es-ES" sz="1400" b="1" dirty="0" err="1"/>
              <a:t>Bonafol</a:t>
            </a:r>
            <a:r>
              <a:rPr lang="es-ES" sz="1400" b="1" dirty="0"/>
              <a:t>  1645</a:t>
            </a:r>
            <a:br>
              <a:rPr lang="es-ES" sz="1400" b="1" dirty="0"/>
            </a:br>
            <a:r>
              <a:rPr lang="es-ES" sz="1400" dirty="0"/>
              <a:t>Quien quiere tener un jardín, ha de ser muy aficionado a el y no solamente aficionado, pero ha de procurar hacer y entender todas las cosas necesarias en el, porque si no las entiende le podrán engañar a cada paso los jardineros, para lo cual hay que leer muchas veces este libro, primero por aprender y luego para no ser engañado.</a:t>
            </a:r>
          </a:p>
          <a:p>
            <a:r>
              <a:rPr lang="es-ES" sz="1400" dirty="0"/>
              <a:t>El jardín es como el pobre que llama a la Iglesia con dolor de muelas y cada uno que entra le da un remedio, así le darán todos los que entraren a verlo, remedios para que corte y plante; y lo mas seguro es hacer “ orejas de mercader “…….</a:t>
            </a:r>
          </a:p>
          <a:p>
            <a:endParaRPr lang="es-ES" dirty="0"/>
          </a:p>
          <a:p>
            <a:endParaRPr lang="es-ES" dirty="0"/>
          </a:p>
        </p:txBody>
      </p:sp>
    </p:spTree>
    <p:extLst>
      <p:ext uri="{BB962C8B-B14F-4D97-AF65-F5344CB8AC3E}">
        <p14:creationId xmlns:p14="http://schemas.microsoft.com/office/powerpoint/2010/main" val="5951801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72200" y="264794"/>
            <a:ext cx="2592288" cy="6404565"/>
          </a:xfrm>
        </p:spPr>
        <p:txBody>
          <a:bodyPr/>
          <a:lstStyle/>
          <a:p>
            <a:r>
              <a:rPr lang="es-ES" sz="1400" dirty="0"/>
              <a:t>….para ir bien tendrá que tener jardinero propio, porque además del buen gobierno del jardín, se evitara el daño notable que los jardineros alquilados fueran a hacer, que es  echar el ojo a la plantas mejores  y mas buenas que se las llevan para que se las paguen, y cuando el dueño las hecha de menos, le hace pago decir que no prendieron y que las ha hecho mal…..</a:t>
            </a:r>
          </a:p>
          <a:p>
            <a:r>
              <a:rPr lang="es-ES" sz="1400" dirty="0"/>
              <a:t>….importa mucho confiarse del jardinero  en todo lo que haya que hacer, trazar o cortar; porque de otra manera perderían mucho las plantas, pues el jardinero sabe lo que es mejor y cuando algo falle, saber a quien hay que echarle la culpa, habrá que considerarlo bien y procurar acertar en todo….</a:t>
            </a:r>
          </a:p>
          <a:p>
            <a:endParaRPr lang="es-ES" dirty="0"/>
          </a:p>
          <a:p>
            <a:endParaRPr lang="es-ES" dirty="0"/>
          </a:p>
        </p:txBody>
      </p:sp>
    </p:spTree>
    <p:extLst>
      <p:ext uri="{BB962C8B-B14F-4D97-AF65-F5344CB8AC3E}">
        <p14:creationId xmlns:p14="http://schemas.microsoft.com/office/powerpoint/2010/main" val="8746142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00192" y="264794"/>
            <a:ext cx="2736304" cy="6593205"/>
          </a:xfrm>
        </p:spPr>
        <p:txBody>
          <a:bodyPr>
            <a:normAutofit/>
          </a:bodyPr>
          <a:lstStyle/>
          <a:p>
            <a:r>
              <a:rPr lang="es-ES" sz="1400" dirty="0"/>
              <a:t>…. Conviene tenerlos siempre contentos y comprometidos con el jardín porque sino son como los Tudescos, que acuden donde mejor los tratan y seria un grandísimo daño para el jardín….</a:t>
            </a:r>
          </a:p>
          <a:p>
            <a:r>
              <a:rPr lang="es-ES" sz="1400" dirty="0"/>
              <a:t>…..hay que procurar que el jardinero sepa del gobierno del jardín mejor que de diseños, pues hay muchos que saben de diseños, pero no saben gobernar un jardín….</a:t>
            </a:r>
          </a:p>
          <a:p>
            <a:r>
              <a:rPr lang="es-ES" sz="1400" dirty="0"/>
              <a:t>El jardinero debe tener grandísima cuenta con el jardín y no le bastara tener mucha suficiencia, sino tiene afición, o vocación, porque sin ella no podrá hacer tanto como requiere el jardín.</a:t>
            </a:r>
          </a:p>
          <a:p>
            <a:r>
              <a:rPr lang="es-ES" sz="1400" dirty="0"/>
              <a:t>…y siempre con llave el jardín, guardado de pajes y mujeres, porque no hay langosta ,ni oruga, mas mala para el jardín que son ellos. A la puerta del jardín este letrero</a:t>
            </a:r>
          </a:p>
          <a:p>
            <a:r>
              <a:rPr lang="es-ES" sz="1400" dirty="0"/>
              <a:t>     PARA VER Y NO CORTAR.SE DA LICENCIA</a:t>
            </a:r>
          </a:p>
        </p:txBody>
      </p:sp>
    </p:spTree>
    <p:extLst>
      <p:ext uri="{BB962C8B-B14F-4D97-AF65-F5344CB8AC3E}">
        <p14:creationId xmlns:p14="http://schemas.microsoft.com/office/powerpoint/2010/main" val="30697342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l="16250" r="16250"/>
          <a:stretch>
            <a:fillRect/>
          </a:stretch>
        </p:blipFill>
        <p:spPr/>
      </p:pic>
      <p:sp>
        <p:nvSpPr>
          <p:cNvPr id="4" name="3 Marcador de texto"/>
          <p:cNvSpPr>
            <a:spLocks noGrp="1"/>
          </p:cNvSpPr>
          <p:nvPr>
            <p:ph type="body" sz="half" idx="2"/>
          </p:nvPr>
        </p:nvSpPr>
        <p:spPr>
          <a:xfrm>
            <a:off x="6300192" y="264794"/>
            <a:ext cx="2736304" cy="6593205"/>
          </a:xfrm>
        </p:spPr>
        <p:txBody>
          <a:bodyPr/>
          <a:lstStyle/>
          <a:p>
            <a:r>
              <a:rPr lang="es-ES" sz="1400" dirty="0"/>
              <a:t>GREGORIO DE LOS Ríos.-Agricultura de Jardines.-1592</a:t>
            </a:r>
          </a:p>
          <a:p>
            <a:r>
              <a:rPr lang="es-ES" sz="1400" dirty="0"/>
              <a:t>El termino jardinería, es decir el arte de cultivar jardines, no es utilizado en la bibliografía del siglo XVI aunque si aparecen el de jardín y jardinero.</a:t>
            </a:r>
          </a:p>
          <a:p>
            <a:r>
              <a:rPr lang="es-ES" sz="1400" dirty="0"/>
              <a:t>El concepto de jardín era distinto del actual en el siglo XVI ,aquel era un lugar de recreo, se cultivaban plantas de flor e hierbas aromáticas, entre fuentes y cuadros con setos recortados de boj o mirto y otras plantas.</a:t>
            </a:r>
          </a:p>
          <a:p>
            <a:r>
              <a:rPr lang="es-ES" sz="1400" dirty="0"/>
              <a:t>La habilidad de recortar las plantas tenia una representación muy nutrida, habían figuras geométricas de animales, elefantes, pájaros etc… dentro del arte topi ario.</a:t>
            </a:r>
          </a:p>
          <a:p>
            <a:endParaRPr lang="es-ES" dirty="0"/>
          </a:p>
        </p:txBody>
      </p:sp>
    </p:spTree>
    <p:extLst>
      <p:ext uri="{BB962C8B-B14F-4D97-AF65-F5344CB8AC3E}">
        <p14:creationId xmlns:p14="http://schemas.microsoft.com/office/powerpoint/2010/main" val="30798296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6300192" y="116632"/>
            <a:ext cx="2592288" cy="6741368"/>
          </a:xfrm>
        </p:spPr>
        <p:txBody>
          <a:bodyPr>
            <a:normAutofit/>
          </a:bodyPr>
          <a:lstStyle/>
          <a:p>
            <a:r>
              <a:rPr lang="es-ES" sz="1400" dirty="0"/>
              <a:t>El jardín histórico o no ,diseñado en cualquier estilo o por el diseñador mas famoso, quedara siempre supeditado a una buena gestión del personal de conservación o mantenimiento.</a:t>
            </a:r>
          </a:p>
          <a:p>
            <a:r>
              <a:rPr lang="es-ES" sz="1400" dirty="0"/>
              <a:t>Solo con profesionales capacitados con una preparación especifica se puede garantizar la </a:t>
            </a:r>
            <a:r>
              <a:rPr lang="es-ES" sz="1400" dirty="0" err="1"/>
              <a:t>gestion</a:t>
            </a:r>
            <a:r>
              <a:rPr lang="es-ES" sz="1400" dirty="0"/>
              <a:t>, restauración y el mantenimiento en optimas condiciones de nuestros jardines históricos.</a:t>
            </a:r>
          </a:p>
          <a:p>
            <a:r>
              <a:rPr lang="es-ES" sz="2000" dirty="0"/>
              <a:t>Muchas gracias por vuestra </a:t>
            </a:r>
            <a:r>
              <a:rPr lang="es-ES" sz="2000" dirty="0" err="1"/>
              <a:t>atencion</a:t>
            </a:r>
            <a:endParaRPr lang="es-ES" sz="2000" dirty="0"/>
          </a:p>
          <a:p>
            <a:endParaRPr lang="es-ES" sz="1400" dirty="0"/>
          </a:p>
        </p:txBody>
      </p:sp>
      <p:pic>
        <p:nvPicPr>
          <p:cNvPr id="9" name="8 Marcador de posición de imagen"/>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20000" r="20000"/>
          <a:stretch>
            <a:fillRect/>
          </a:stretch>
        </p:blipFill>
        <p:spPr/>
      </p:pic>
    </p:spTree>
    <p:extLst>
      <p:ext uri="{BB962C8B-B14F-4D97-AF65-F5344CB8AC3E}">
        <p14:creationId xmlns:p14="http://schemas.microsoft.com/office/powerpoint/2010/main" val="22445670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353</TotalTime>
  <Words>10063</Words>
  <Application>Microsoft Office PowerPoint</Application>
  <PresentationFormat>Presentación en pantalla (4:3)</PresentationFormat>
  <Paragraphs>525</Paragraphs>
  <Slides>85</Slides>
  <Notes>83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85</vt:i4>
      </vt:variant>
    </vt:vector>
  </HeadingPairs>
  <TitlesOfParts>
    <vt:vector size="90" baseType="lpstr">
      <vt:lpstr>Calibri</vt:lpstr>
      <vt:lpstr>Century Schoolbook</vt:lpstr>
      <vt:lpstr>Wingdings</vt:lpstr>
      <vt:lpstr>Wingdings 2</vt:lpstr>
      <vt:lpstr>Mirador</vt:lpstr>
      <vt:lpstr>JORNADAS DE REHABILITACION DE JARDINES.—PALMA DEL RIO  RECREACION HISTORICA DE JARDINES SINGULARES Puntualizaciones básicas.-A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JORNADAS DE REHABILITACION DE JARDINES.—PALMA DEL RIO  RECREACION HISTORICA DE JARDINES SINGULARES Puntualizaciones básicas.-A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JORNADAS DE REHABILITACION DE JARDINES.—PALMA DEL RIO  RECREACION HISTORICA DE JARDINES SINGULARES Puntualizaciones básicas.-A</dc:title>
  <dc:creator>Josep</dc:creator>
  <cp:lastModifiedBy>jose elias bonells</cp:lastModifiedBy>
  <cp:revision>23</cp:revision>
  <dcterms:created xsi:type="dcterms:W3CDTF">2016-04-30T07:45:11Z</dcterms:created>
  <dcterms:modified xsi:type="dcterms:W3CDTF">2020-10-09T07:59:45Z</dcterms:modified>
</cp:coreProperties>
</file>