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3"/>
  </p:notesMasterIdLst>
  <p:sldIdLst>
    <p:sldId id="256" r:id="rId2"/>
    <p:sldId id="258" r:id="rId3"/>
    <p:sldId id="259" r:id="rId4"/>
    <p:sldId id="274" r:id="rId5"/>
    <p:sldId id="275" r:id="rId6"/>
    <p:sldId id="276" r:id="rId7"/>
    <p:sldId id="277" r:id="rId8"/>
    <p:sldId id="278" r:id="rId9"/>
    <p:sldId id="279" r:id="rId10"/>
    <p:sldId id="280" r:id="rId11"/>
    <p:sldId id="281" r:id="rId12"/>
    <p:sldId id="282" r:id="rId13"/>
    <p:sldId id="283" r:id="rId14"/>
    <p:sldId id="284" r:id="rId15"/>
    <p:sldId id="285" r:id="rId16"/>
    <p:sldId id="287" r:id="rId17"/>
    <p:sldId id="286" r:id="rId18"/>
    <p:sldId id="288" r:id="rId19"/>
    <p:sldId id="289" r:id="rId20"/>
    <p:sldId id="290" r:id="rId21"/>
    <p:sldId id="291" r:id="rId22"/>
    <p:sldId id="292" r:id="rId23"/>
    <p:sldId id="293" r:id="rId24"/>
    <p:sldId id="294" r:id="rId25"/>
    <p:sldId id="296" r:id="rId26"/>
    <p:sldId id="297" r:id="rId27"/>
    <p:sldId id="295" r:id="rId28"/>
    <p:sldId id="298"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 id="273" r:id="rId42"/>
    <p:sldId id="272" r:id="rId43"/>
    <p:sldId id="299" r:id="rId44"/>
    <p:sldId id="300" r:id="rId45"/>
    <p:sldId id="301" r:id="rId46"/>
    <p:sldId id="303" r:id="rId47"/>
    <p:sldId id="304" r:id="rId48"/>
    <p:sldId id="305" r:id="rId49"/>
    <p:sldId id="306" r:id="rId50"/>
    <p:sldId id="307" r:id="rId51"/>
    <p:sldId id="302" r:id="rId52"/>
    <p:sldId id="308" r:id="rId53"/>
    <p:sldId id="309" r:id="rId54"/>
    <p:sldId id="310" r:id="rId55"/>
    <p:sldId id="311" r:id="rId56"/>
    <p:sldId id="376"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30" r:id="rId75"/>
    <p:sldId id="331" r:id="rId76"/>
    <p:sldId id="332" r:id="rId77"/>
    <p:sldId id="333" r:id="rId78"/>
    <p:sldId id="329"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5" r:id="rId120"/>
    <p:sldId id="374" r:id="rId121"/>
    <p:sldId id="377" r:id="rId1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D8994B-D80D-4564-9824-BA05FEA50A93}" type="datetimeFigureOut">
              <a:rPr lang="es-ES" smtClean="0"/>
              <a:t>04/05/2022</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2C499-E633-465B-9A2A-E3EE3058CB29}" type="slidenum">
              <a:rPr lang="es-ES" smtClean="0"/>
              <a:t>‹Nº›</a:t>
            </a:fld>
            <a:endParaRPr lang="es-ES" dirty="0"/>
          </a:p>
        </p:txBody>
      </p:sp>
    </p:spTree>
    <p:extLst>
      <p:ext uri="{BB962C8B-B14F-4D97-AF65-F5344CB8AC3E}">
        <p14:creationId xmlns:p14="http://schemas.microsoft.com/office/powerpoint/2010/main" val="891252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Pteridium aquilinum-Helecho águila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33</a:t>
            </a:fld>
            <a:endParaRPr lang="es-ES" dirty="0"/>
          </a:p>
        </p:txBody>
      </p:sp>
    </p:spTree>
    <p:extLst>
      <p:ext uri="{BB962C8B-B14F-4D97-AF65-F5344CB8AC3E}">
        <p14:creationId xmlns:p14="http://schemas.microsoft.com/office/powerpoint/2010/main" val="3861184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Potentilla argentea-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34</a:t>
            </a:fld>
            <a:endParaRPr lang="es-ES" dirty="0"/>
          </a:p>
        </p:txBody>
      </p:sp>
    </p:spTree>
    <p:extLst>
      <p:ext uri="{BB962C8B-B14F-4D97-AF65-F5344CB8AC3E}">
        <p14:creationId xmlns:p14="http://schemas.microsoft.com/office/powerpoint/2010/main" val="596108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Taraxacum officinale-Diente de León</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35</a:t>
            </a:fld>
            <a:endParaRPr lang="es-ES" dirty="0"/>
          </a:p>
        </p:txBody>
      </p:sp>
    </p:spTree>
    <p:extLst>
      <p:ext uri="{BB962C8B-B14F-4D97-AF65-F5344CB8AC3E}">
        <p14:creationId xmlns:p14="http://schemas.microsoft.com/office/powerpoint/2010/main" val="2799341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Rumex obtusifolia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36</a:t>
            </a:fld>
            <a:endParaRPr lang="es-ES" dirty="0"/>
          </a:p>
        </p:txBody>
      </p:sp>
    </p:spTree>
    <p:extLst>
      <p:ext uri="{BB962C8B-B14F-4D97-AF65-F5344CB8AC3E}">
        <p14:creationId xmlns:p14="http://schemas.microsoft.com/office/powerpoint/2010/main" val="1506507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Equisetum arvense o Cola de Caballo</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37</a:t>
            </a:fld>
            <a:endParaRPr lang="es-ES" dirty="0"/>
          </a:p>
        </p:txBody>
      </p:sp>
    </p:spTree>
    <p:extLst>
      <p:ext uri="{BB962C8B-B14F-4D97-AF65-F5344CB8AC3E}">
        <p14:creationId xmlns:p14="http://schemas.microsoft.com/office/powerpoint/2010/main" val="193381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Urtica dioica.-Ortiga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38</a:t>
            </a:fld>
            <a:endParaRPr lang="es-ES" dirty="0"/>
          </a:p>
        </p:txBody>
      </p:sp>
    </p:spTree>
    <p:extLst>
      <p:ext uri="{BB962C8B-B14F-4D97-AF65-F5344CB8AC3E}">
        <p14:creationId xmlns:p14="http://schemas.microsoft.com/office/powerpoint/2010/main" val="4248977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Plantago major</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39</a:t>
            </a:fld>
            <a:endParaRPr lang="es-ES" dirty="0"/>
          </a:p>
        </p:txBody>
      </p:sp>
    </p:spTree>
    <p:extLst>
      <p:ext uri="{BB962C8B-B14F-4D97-AF65-F5344CB8AC3E}">
        <p14:creationId xmlns:p14="http://schemas.microsoft.com/office/powerpoint/2010/main" val="2904567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Celtis australis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57</a:t>
            </a:fld>
            <a:endParaRPr lang="es-ES" dirty="0"/>
          </a:p>
        </p:txBody>
      </p:sp>
    </p:spTree>
    <p:extLst>
      <p:ext uri="{BB962C8B-B14F-4D97-AF65-F5344CB8AC3E}">
        <p14:creationId xmlns:p14="http://schemas.microsoft.com/office/powerpoint/2010/main" val="616338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Eryobothria japonica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59</a:t>
            </a:fld>
            <a:endParaRPr lang="es-ES" dirty="0"/>
          </a:p>
        </p:txBody>
      </p:sp>
    </p:spTree>
    <p:extLst>
      <p:ext uri="{BB962C8B-B14F-4D97-AF65-F5344CB8AC3E}">
        <p14:creationId xmlns:p14="http://schemas.microsoft.com/office/powerpoint/2010/main" val="3324282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carica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60</a:t>
            </a:fld>
            <a:endParaRPr lang="es-ES" dirty="0"/>
          </a:p>
        </p:txBody>
      </p:sp>
    </p:spTree>
    <p:extLst>
      <p:ext uri="{BB962C8B-B14F-4D97-AF65-F5344CB8AC3E}">
        <p14:creationId xmlns:p14="http://schemas.microsoft.com/office/powerpoint/2010/main" val="314927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61</a:t>
            </a:fld>
            <a:endParaRPr lang="es-ES" dirty="0"/>
          </a:p>
        </p:txBody>
      </p:sp>
    </p:spTree>
    <p:extLst>
      <p:ext uri="{BB962C8B-B14F-4D97-AF65-F5344CB8AC3E}">
        <p14:creationId xmlns:p14="http://schemas.microsoft.com/office/powerpoint/2010/main" val="3022416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Gleditsia triacanthus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62</a:t>
            </a:fld>
            <a:endParaRPr lang="es-ES" dirty="0"/>
          </a:p>
        </p:txBody>
      </p:sp>
    </p:spTree>
    <p:extLst>
      <p:ext uri="{BB962C8B-B14F-4D97-AF65-F5344CB8AC3E}">
        <p14:creationId xmlns:p14="http://schemas.microsoft.com/office/powerpoint/2010/main" val="1751528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Cupressus sempervirens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63</a:t>
            </a:fld>
            <a:endParaRPr lang="es-ES" dirty="0"/>
          </a:p>
        </p:txBody>
      </p:sp>
    </p:spTree>
    <p:extLst>
      <p:ext uri="{BB962C8B-B14F-4D97-AF65-F5344CB8AC3E}">
        <p14:creationId xmlns:p14="http://schemas.microsoft.com/office/powerpoint/2010/main" val="1641010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Morus kagayamae</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65</a:t>
            </a:fld>
            <a:endParaRPr lang="es-ES" dirty="0"/>
          </a:p>
        </p:txBody>
      </p:sp>
    </p:spTree>
    <p:extLst>
      <p:ext uri="{BB962C8B-B14F-4D97-AF65-F5344CB8AC3E}">
        <p14:creationId xmlns:p14="http://schemas.microsoft.com/office/powerpoint/2010/main" val="1389392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Olea europaea var.sylvestris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66</a:t>
            </a:fld>
            <a:endParaRPr lang="es-ES" dirty="0"/>
          </a:p>
        </p:txBody>
      </p:sp>
    </p:spTree>
    <p:extLst>
      <p:ext uri="{BB962C8B-B14F-4D97-AF65-F5344CB8AC3E}">
        <p14:creationId xmlns:p14="http://schemas.microsoft.com/office/powerpoint/2010/main" val="265940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pinea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67</a:t>
            </a:fld>
            <a:endParaRPr lang="es-ES" dirty="0"/>
          </a:p>
        </p:txBody>
      </p:sp>
    </p:spTree>
    <p:extLst>
      <p:ext uri="{BB962C8B-B14F-4D97-AF65-F5344CB8AC3E}">
        <p14:creationId xmlns:p14="http://schemas.microsoft.com/office/powerpoint/2010/main" val="299076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halepensis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68</a:t>
            </a:fld>
            <a:endParaRPr lang="es-ES" dirty="0"/>
          </a:p>
        </p:txBody>
      </p:sp>
    </p:spTree>
    <p:extLst>
      <p:ext uri="{BB962C8B-B14F-4D97-AF65-F5344CB8AC3E}">
        <p14:creationId xmlns:p14="http://schemas.microsoft.com/office/powerpoint/2010/main" val="1412532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ilex</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69</a:t>
            </a:fld>
            <a:endParaRPr lang="es-ES" dirty="0"/>
          </a:p>
        </p:txBody>
      </p:sp>
    </p:spTree>
    <p:extLst>
      <p:ext uri="{BB962C8B-B14F-4D97-AF65-F5344CB8AC3E}">
        <p14:creationId xmlns:p14="http://schemas.microsoft.com/office/powerpoint/2010/main" val="4057222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coccifera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70</a:t>
            </a:fld>
            <a:endParaRPr lang="es-ES" dirty="0"/>
          </a:p>
        </p:txBody>
      </p:sp>
    </p:spTree>
    <p:extLst>
      <p:ext uri="{BB962C8B-B14F-4D97-AF65-F5344CB8AC3E}">
        <p14:creationId xmlns:p14="http://schemas.microsoft.com/office/powerpoint/2010/main" val="3401407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Zyziphus jujuba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72</a:t>
            </a:fld>
            <a:endParaRPr lang="es-ES" dirty="0"/>
          </a:p>
        </p:txBody>
      </p:sp>
    </p:spTree>
    <p:extLst>
      <p:ext uri="{BB962C8B-B14F-4D97-AF65-F5344CB8AC3E}">
        <p14:creationId xmlns:p14="http://schemas.microsoft.com/office/powerpoint/2010/main" val="3692946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Prunus armeniaca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73</a:t>
            </a:fld>
            <a:endParaRPr lang="es-ES" dirty="0"/>
          </a:p>
        </p:txBody>
      </p:sp>
    </p:spTree>
    <p:extLst>
      <p:ext uri="{BB962C8B-B14F-4D97-AF65-F5344CB8AC3E}">
        <p14:creationId xmlns:p14="http://schemas.microsoft.com/office/powerpoint/2010/main" val="2326888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Pyrus bourgeana y Prunus dulcis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74</a:t>
            </a:fld>
            <a:endParaRPr lang="es-ES" dirty="0"/>
          </a:p>
        </p:txBody>
      </p:sp>
    </p:spTree>
    <p:extLst>
      <p:ext uri="{BB962C8B-B14F-4D97-AF65-F5344CB8AC3E}">
        <p14:creationId xmlns:p14="http://schemas.microsoft.com/office/powerpoint/2010/main" val="2772077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Junglans regia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75</a:t>
            </a:fld>
            <a:endParaRPr lang="es-ES" dirty="0"/>
          </a:p>
        </p:txBody>
      </p:sp>
    </p:spTree>
    <p:extLst>
      <p:ext uri="{BB962C8B-B14F-4D97-AF65-F5344CB8AC3E}">
        <p14:creationId xmlns:p14="http://schemas.microsoft.com/office/powerpoint/2010/main" val="1368740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Broussonetia papyrifera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76</a:t>
            </a:fld>
            <a:endParaRPr lang="es-ES" dirty="0"/>
          </a:p>
        </p:txBody>
      </p:sp>
    </p:spTree>
    <p:extLst>
      <p:ext uri="{BB962C8B-B14F-4D97-AF65-F5344CB8AC3E}">
        <p14:creationId xmlns:p14="http://schemas.microsoft.com/office/powerpoint/2010/main" val="1156221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Ceratonia siliqua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77</a:t>
            </a:fld>
            <a:endParaRPr lang="es-ES" dirty="0"/>
          </a:p>
        </p:txBody>
      </p:sp>
    </p:spTree>
    <p:extLst>
      <p:ext uri="{BB962C8B-B14F-4D97-AF65-F5344CB8AC3E}">
        <p14:creationId xmlns:p14="http://schemas.microsoft.com/office/powerpoint/2010/main" val="2557737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Sophora japonica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78</a:t>
            </a:fld>
            <a:endParaRPr lang="es-ES" dirty="0"/>
          </a:p>
        </p:txBody>
      </p:sp>
    </p:spTree>
    <p:extLst>
      <p:ext uri="{BB962C8B-B14F-4D97-AF65-F5344CB8AC3E}">
        <p14:creationId xmlns:p14="http://schemas.microsoft.com/office/powerpoint/2010/main" val="287434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Catalpa bignonioides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79</a:t>
            </a:fld>
            <a:endParaRPr lang="es-ES" dirty="0"/>
          </a:p>
        </p:txBody>
      </p:sp>
    </p:spTree>
    <p:extLst>
      <p:ext uri="{BB962C8B-B14F-4D97-AF65-F5344CB8AC3E}">
        <p14:creationId xmlns:p14="http://schemas.microsoft.com/office/powerpoint/2010/main" val="789400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Albizia julubrisin</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80</a:t>
            </a:fld>
            <a:endParaRPr lang="es-ES" dirty="0"/>
          </a:p>
        </p:txBody>
      </p:sp>
    </p:spTree>
    <p:extLst>
      <p:ext uri="{BB962C8B-B14F-4D97-AF65-F5344CB8AC3E}">
        <p14:creationId xmlns:p14="http://schemas.microsoft.com/office/powerpoint/2010/main" val="2832416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Acca sellowiana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81</a:t>
            </a:fld>
            <a:endParaRPr lang="es-ES" dirty="0"/>
          </a:p>
        </p:txBody>
      </p:sp>
    </p:spTree>
    <p:extLst>
      <p:ext uri="{BB962C8B-B14F-4D97-AF65-F5344CB8AC3E}">
        <p14:creationId xmlns:p14="http://schemas.microsoft.com/office/powerpoint/2010/main" val="1042233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Ailanthus altissima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82</a:t>
            </a:fld>
            <a:endParaRPr lang="es-ES" dirty="0"/>
          </a:p>
        </p:txBody>
      </p:sp>
    </p:spTree>
    <p:extLst>
      <p:ext uri="{BB962C8B-B14F-4D97-AF65-F5344CB8AC3E}">
        <p14:creationId xmlns:p14="http://schemas.microsoft.com/office/powerpoint/2010/main" val="82375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purpurea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83</a:t>
            </a:fld>
            <a:endParaRPr lang="es-ES" dirty="0"/>
          </a:p>
        </p:txBody>
      </p:sp>
    </p:spTree>
    <p:extLst>
      <p:ext uri="{BB962C8B-B14F-4D97-AF65-F5344CB8AC3E}">
        <p14:creationId xmlns:p14="http://schemas.microsoft.com/office/powerpoint/2010/main" val="35831031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Brachychiton acerifolia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84</a:t>
            </a:fld>
            <a:endParaRPr lang="es-ES" dirty="0"/>
          </a:p>
        </p:txBody>
      </p:sp>
    </p:spTree>
    <p:extLst>
      <p:ext uri="{BB962C8B-B14F-4D97-AF65-F5344CB8AC3E}">
        <p14:creationId xmlns:p14="http://schemas.microsoft.com/office/powerpoint/2010/main" val="2995331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brasiliensis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85</a:t>
            </a:fld>
            <a:endParaRPr lang="es-ES" dirty="0"/>
          </a:p>
        </p:txBody>
      </p:sp>
    </p:spTree>
    <p:extLst>
      <p:ext uri="{BB962C8B-B14F-4D97-AF65-F5344CB8AC3E}">
        <p14:creationId xmlns:p14="http://schemas.microsoft.com/office/powerpoint/2010/main" val="3401463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Araucaria bidwilli</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86</a:t>
            </a:fld>
            <a:endParaRPr lang="es-ES" dirty="0"/>
          </a:p>
        </p:txBody>
      </p:sp>
    </p:spTree>
    <p:extLst>
      <p:ext uri="{BB962C8B-B14F-4D97-AF65-F5344CB8AC3E}">
        <p14:creationId xmlns:p14="http://schemas.microsoft.com/office/powerpoint/2010/main" val="37994789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Calodendron capense</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87</a:t>
            </a:fld>
            <a:endParaRPr lang="es-ES" dirty="0"/>
          </a:p>
        </p:txBody>
      </p:sp>
    </p:spTree>
    <p:extLst>
      <p:ext uri="{BB962C8B-B14F-4D97-AF65-F5344CB8AC3E}">
        <p14:creationId xmlns:p14="http://schemas.microsoft.com/office/powerpoint/2010/main" val="3342499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Casuarina stricta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88</a:t>
            </a:fld>
            <a:endParaRPr lang="es-ES" dirty="0"/>
          </a:p>
        </p:txBody>
      </p:sp>
    </p:spTree>
    <p:extLst>
      <p:ext uri="{BB962C8B-B14F-4D97-AF65-F5344CB8AC3E}">
        <p14:creationId xmlns:p14="http://schemas.microsoft.com/office/powerpoint/2010/main" val="30264793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Pinus pinea-Pi Rodó</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89</a:t>
            </a:fld>
            <a:endParaRPr lang="es-ES" dirty="0"/>
          </a:p>
        </p:txBody>
      </p:sp>
    </p:spTree>
    <p:extLst>
      <p:ext uri="{BB962C8B-B14F-4D97-AF65-F5344CB8AC3E}">
        <p14:creationId xmlns:p14="http://schemas.microsoft.com/office/powerpoint/2010/main" val="31243021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collarodendron</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90</a:t>
            </a:fld>
            <a:endParaRPr lang="es-ES" dirty="0"/>
          </a:p>
        </p:txBody>
      </p:sp>
    </p:spTree>
    <p:extLst>
      <p:ext uri="{BB962C8B-B14F-4D97-AF65-F5344CB8AC3E}">
        <p14:creationId xmlns:p14="http://schemas.microsoft.com/office/powerpoint/2010/main" val="24971234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Koelreuteria paniculata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91</a:t>
            </a:fld>
            <a:endParaRPr lang="es-ES" dirty="0"/>
          </a:p>
        </p:txBody>
      </p:sp>
    </p:spTree>
    <p:extLst>
      <p:ext uri="{BB962C8B-B14F-4D97-AF65-F5344CB8AC3E}">
        <p14:creationId xmlns:p14="http://schemas.microsoft.com/office/powerpoint/2010/main" val="19438341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Erythrina crista galli</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92</a:t>
            </a:fld>
            <a:endParaRPr lang="es-ES" dirty="0"/>
          </a:p>
        </p:txBody>
      </p:sp>
    </p:spTree>
    <p:extLst>
      <p:ext uri="{BB962C8B-B14F-4D97-AF65-F5344CB8AC3E}">
        <p14:creationId xmlns:p14="http://schemas.microsoft.com/office/powerpoint/2010/main" val="2199792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Ficus elastica var.decora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93</a:t>
            </a:fld>
            <a:endParaRPr lang="es-ES" dirty="0"/>
          </a:p>
        </p:txBody>
      </p:sp>
    </p:spTree>
    <p:extLst>
      <p:ext uri="{BB962C8B-B14F-4D97-AF65-F5344CB8AC3E}">
        <p14:creationId xmlns:p14="http://schemas.microsoft.com/office/powerpoint/2010/main" val="31995929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Firmiana simplex</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94</a:t>
            </a:fld>
            <a:endParaRPr lang="es-ES" dirty="0"/>
          </a:p>
        </p:txBody>
      </p:sp>
    </p:spTree>
    <p:extLst>
      <p:ext uri="{BB962C8B-B14F-4D97-AF65-F5344CB8AC3E}">
        <p14:creationId xmlns:p14="http://schemas.microsoft.com/office/powerpoint/2010/main" val="30475072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Fraxinua americana y Fraxinus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95</a:t>
            </a:fld>
            <a:endParaRPr lang="es-ES" dirty="0"/>
          </a:p>
        </p:txBody>
      </p:sp>
    </p:spTree>
    <p:extLst>
      <p:ext uri="{BB962C8B-B14F-4D97-AF65-F5344CB8AC3E}">
        <p14:creationId xmlns:p14="http://schemas.microsoft.com/office/powerpoint/2010/main" val="24158240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96</a:t>
            </a:fld>
            <a:endParaRPr lang="es-ES" dirty="0"/>
          </a:p>
        </p:txBody>
      </p:sp>
    </p:spTree>
    <p:extLst>
      <p:ext uri="{BB962C8B-B14F-4D97-AF65-F5344CB8AC3E}">
        <p14:creationId xmlns:p14="http://schemas.microsoft.com/office/powerpoint/2010/main" val="39145885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97</a:t>
            </a:fld>
            <a:endParaRPr lang="es-ES" dirty="0"/>
          </a:p>
        </p:txBody>
      </p:sp>
    </p:spTree>
    <p:extLst>
      <p:ext uri="{BB962C8B-B14F-4D97-AF65-F5344CB8AC3E}">
        <p14:creationId xmlns:p14="http://schemas.microsoft.com/office/powerpoint/2010/main" val="36126230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Koelreuteria paniculata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98</a:t>
            </a:fld>
            <a:endParaRPr lang="es-ES" dirty="0"/>
          </a:p>
        </p:txBody>
      </p:sp>
    </p:spTree>
    <p:extLst>
      <p:ext uri="{BB962C8B-B14F-4D97-AF65-F5344CB8AC3E}">
        <p14:creationId xmlns:p14="http://schemas.microsoft.com/office/powerpoint/2010/main" val="36666379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Lagerstroemia indica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99</a:t>
            </a:fld>
            <a:endParaRPr lang="es-ES" dirty="0"/>
          </a:p>
        </p:txBody>
      </p:sp>
    </p:spTree>
    <p:extLst>
      <p:ext uri="{BB962C8B-B14F-4D97-AF65-F5344CB8AC3E}">
        <p14:creationId xmlns:p14="http://schemas.microsoft.com/office/powerpoint/2010/main" val="33633683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Ligustrum japonicum fol.var.</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100</a:t>
            </a:fld>
            <a:endParaRPr lang="es-ES" dirty="0"/>
          </a:p>
        </p:txBody>
      </p:sp>
    </p:spTree>
    <p:extLst>
      <p:ext uri="{BB962C8B-B14F-4D97-AF65-F5344CB8AC3E}">
        <p14:creationId xmlns:p14="http://schemas.microsoft.com/office/powerpoint/2010/main" val="42586872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Oreopanax capitatus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101</a:t>
            </a:fld>
            <a:endParaRPr lang="es-ES" dirty="0"/>
          </a:p>
        </p:txBody>
      </p:sp>
    </p:spTree>
    <p:extLst>
      <p:ext uri="{BB962C8B-B14F-4D97-AF65-F5344CB8AC3E}">
        <p14:creationId xmlns:p14="http://schemas.microsoft.com/office/powerpoint/2010/main" val="24631789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Parquinsonia aculeata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102</a:t>
            </a:fld>
            <a:endParaRPr lang="es-ES" dirty="0"/>
          </a:p>
        </p:txBody>
      </p:sp>
    </p:spTree>
    <p:extLst>
      <p:ext uri="{BB962C8B-B14F-4D97-AF65-F5344CB8AC3E}">
        <p14:creationId xmlns:p14="http://schemas.microsoft.com/office/powerpoint/2010/main" val="32654745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Paulownia tomentosa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103</a:t>
            </a:fld>
            <a:endParaRPr lang="es-ES" dirty="0"/>
          </a:p>
        </p:txBody>
      </p:sp>
    </p:spTree>
    <p:extLst>
      <p:ext uri="{BB962C8B-B14F-4D97-AF65-F5344CB8AC3E}">
        <p14:creationId xmlns:p14="http://schemas.microsoft.com/office/powerpoint/2010/main" val="41856124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Phytolaca dioica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104</a:t>
            </a:fld>
            <a:endParaRPr lang="es-ES" dirty="0"/>
          </a:p>
        </p:txBody>
      </p:sp>
    </p:spTree>
    <p:extLst>
      <p:ext uri="{BB962C8B-B14F-4D97-AF65-F5344CB8AC3E}">
        <p14:creationId xmlns:p14="http://schemas.microsoft.com/office/powerpoint/2010/main" val="6812668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Platanus x hibrida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105</a:t>
            </a:fld>
            <a:endParaRPr lang="es-ES" dirty="0"/>
          </a:p>
        </p:txBody>
      </p:sp>
    </p:spTree>
    <p:extLst>
      <p:ext uri="{BB962C8B-B14F-4D97-AF65-F5344CB8AC3E}">
        <p14:creationId xmlns:p14="http://schemas.microsoft.com/office/powerpoint/2010/main" val="19060941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Podocarpus neriifolia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106</a:t>
            </a:fld>
            <a:endParaRPr lang="es-ES" dirty="0"/>
          </a:p>
        </p:txBody>
      </p:sp>
    </p:spTree>
    <p:extLst>
      <p:ext uri="{BB962C8B-B14F-4D97-AF65-F5344CB8AC3E}">
        <p14:creationId xmlns:p14="http://schemas.microsoft.com/office/powerpoint/2010/main" val="9191060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Populus alba y Populus alba var.pyramidalis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107</a:t>
            </a:fld>
            <a:endParaRPr lang="es-ES" dirty="0"/>
          </a:p>
        </p:txBody>
      </p:sp>
    </p:spTree>
    <p:extLst>
      <p:ext uri="{BB962C8B-B14F-4D97-AF65-F5344CB8AC3E}">
        <p14:creationId xmlns:p14="http://schemas.microsoft.com/office/powerpoint/2010/main" val="25685015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Prunus ceracifera var.pisardii</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108</a:t>
            </a:fld>
            <a:endParaRPr lang="es-ES" dirty="0"/>
          </a:p>
        </p:txBody>
      </p:sp>
    </p:spTree>
    <p:extLst>
      <p:ext uri="{BB962C8B-B14F-4D97-AF65-F5344CB8AC3E}">
        <p14:creationId xmlns:p14="http://schemas.microsoft.com/office/powerpoint/2010/main" val="40244680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Pterocarya fraxinifolia-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109</a:t>
            </a:fld>
            <a:endParaRPr lang="es-ES" dirty="0"/>
          </a:p>
        </p:txBody>
      </p:sp>
    </p:spTree>
    <p:extLst>
      <p:ext uri="{BB962C8B-B14F-4D97-AF65-F5344CB8AC3E}">
        <p14:creationId xmlns:p14="http://schemas.microsoft.com/office/powerpoint/2010/main" val="22740745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Salix babylonica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110</a:t>
            </a:fld>
            <a:endParaRPr lang="es-ES" dirty="0"/>
          </a:p>
        </p:txBody>
      </p:sp>
    </p:spTree>
    <p:extLst>
      <p:ext uri="{BB962C8B-B14F-4D97-AF65-F5344CB8AC3E}">
        <p14:creationId xmlns:p14="http://schemas.microsoft.com/office/powerpoint/2010/main" val="35444879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robur</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111</a:t>
            </a:fld>
            <a:endParaRPr lang="es-ES" dirty="0"/>
          </a:p>
        </p:txBody>
      </p:sp>
    </p:spTree>
    <p:extLst>
      <p:ext uri="{BB962C8B-B14F-4D97-AF65-F5344CB8AC3E}">
        <p14:creationId xmlns:p14="http://schemas.microsoft.com/office/powerpoint/2010/main" val="17096091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terebenthifolia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112</a:t>
            </a:fld>
            <a:endParaRPr lang="es-ES" dirty="0"/>
          </a:p>
        </p:txBody>
      </p:sp>
    </p:spTree>
    <p:extLst>
      <p:ext uri="{BB962C8B-B14F-4D97-AF65-F5344CB8AC3E}">
        <p14:creationId xmlns:p14="http://schemas.microsoft.com/office/powerpoint/2010/main" val="33474522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Schinus mollis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113</a:t>
            </a:fld>
            <a:endParaRPr lang="es-ES" dirty="0"/>
          </a:p>
        </p:txBody>
      </p:sp>
    </p:spTree>
    <p:extLst>
      <p:ext uri="{BB962C8B-B14F-4D97-AF65-F5344CB8AC3E}">
        <p14:creationId xmlns:p14="http://schemas.microsoft.com/office/powerpoint/2010/main" val="31243703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Taxodium mucronatus</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114</a:t>
            </a:fld>
            <a:endParaRPr lang="es-ES" dirty="0"/>
          </a:p>
        </p:txBody>
      </p:sp>
    </p:spTree>
    <p:extLst>
      <p:ext uri="{BB962C8B-B14F-4D97-AF65-F5344CB8AC3E}">
        <p14:creationId xmlns:p14="http://schemas.microsoft.com/office/powerpoint/2010/main" val="25971977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Tetraclinis articulata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115</a:t>
            </a:fld>
            <a:endParaRPr lang="es-ES" dirty="0"/>
          </a:p>
        </p:txBody>
      </p:sp>
    </p:spTree>
    <p:extLst>
      <p:ext uri="{BB962C8B-B14F-4D97-AF65-F5344CB8AC3E}">
        <p14:creationId xmlns:p14="http://schemas.microsoft.com/office/powerpoint/2010/main" val="37704477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Tipuana tipu</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116</a:t>
            </a:fld>
            <a:endParaRPr lang="es-ES" dirty="0"/>
          </a:p>
        </p:txBody>
      </p:sp>
    </p:spTree>
    <p:extLst>
      <p:ext uri="{BB962C8B-B14F-4D97-AF65-F5344CB8AC3E}">
        <p14:creationId xmlns:p14="http://schemas.microsoft.com/office/powerpoint/2010/main" val="8635070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glabra var.latifolia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117</a:t>
            </a:fld>
            <a:endParaRPr lang="es-ES" dirty="0"/>
          </a:p>
        </p:txBody>
      </p:sp>
    </p:spTree>
    <p:extLst>
      <p:ext uri="{BB962C8B-B14F-4D97-AF65-F5344CB8AC3E}">
        <p14:creationId xmlns:p14="http://schemas.microsoft.com/office/powerpoint/2010/main" val="25926925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glabra var. umbraculifera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118</a:t>
            </a:fld>
            <a:endParaRPr lang="es-ES" dirty="0"/>
          </a:p>
        </p:txBody>
      </p:sp>
    </p:spTree>
    <p:extLst>
      <p:ext uri="{BB962C8B-B14F-4D97-AF65-F5344CB8AC3E}">
        <p14:creationId xmlns:p14="http://schemas.microsoft.com/office/powerpoint/2010/main" val="296935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Ulmus pumila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119</a:t>
            </a:fld>
            <a:endParaRPr lang="es-ES" dirty="0"/>
          </a:p>
        </p:txBody>
      </p:sp>
    </p:spTree>
    <p:extLst>
      <p:ext uri="{BB962C8B-B14F-4D97-AF65-F5344CB8AC3E}">
        <p14:creationId xmlns:p14="http://schemas.microsoft.com/office/powerpoint/2010/main" val="41700208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Umbellularia californica</a:t>
            </a:r>
          </a:p>
        </p:txBody>
      </p:sp>
      <p:sp>
        <p:nvSpPr>
          <p:cNvPr id="4" name="3 Marcador de número de diapositiva"/>
          <p:cNvSpPr>
            <a:spLocks noGrp="1"/>
          </p:cNvSpPr>
          <p:nvPr>
            <p:ph type="sldNum" sz="quarter" idx="10"/>
          </p:nvPr>
        </p:nvSpPr>
        <p:spPr/>
        <p:txBody>
          <a:bodyPr/>
          <a:lstStyle/>
          <a:p>
            <a:fld id="{8B52C499-E633-465B-9A2A-E3EE3058CB29}" type="slidenum">
              <a:rPr lang="es-ES" smtClean="0"/>
              <a:t>120</a:t>
            </a:fld>
            <a:endParaRPr lang="es-ES" dirty="0"/>
          </a:p>
        </p:txBody>
      </p:sp>
    </p:spTree>
    <p:extLst>
      <p:ext uri="{BB962C8B-B14F-4D97-AF65-F5344CB8AC3E}">
        <p14:creationId xmlns:p14="http://schemas.microsoft.com/office/powerpoint/2010/main" val="448205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1444E78-6ED8-4CC4-92AC-9D912FF78A18}" type="datetimeFigureOut">
              <a:rPr lang="es-ES" smtClean="0"/>
              <a:t>04/05/2022</a:t>
            </a:fld>
            <a:endParaRPr lang="es-E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E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2F292AD-05E4-41DF-9F90-D90E12CAC4F4}" type="slidenum">
              <a:rPr lang="es-ES" smtClean="0"/>
              <a:t>‹Nº›</a:t>
            </a:fld>
            <a:endParaRPr lang="es-E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5" name="Date Placeholder 4"/>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12F292AD-05E4-41DF-9F90-D90E12CAC4F4}" type="slidenum">
              <a:rPr lang="es-ES" smtClean="0"/>
              <a:t>‹Nº›</a:t>
            </a:fld>
            <a:endParaRPr lang="es-ES" dirty="0"/>
          </a:p>
        </p:txBody>
      </p:sp>
      <p:sp>
        <p:nvSpPr>
          <p:cNvPr id="9" name="Content Placeholder 8"/>
          <p:cNvSpPr>
            <a:spLocks noGrp="1"/>
          </p:cNvSpPr>
          <p:nvPr>
            <p:ph sz="quarter" idx="13"/>
          </p:nvPr>
        </p:nvSpPr>
        <p:spPr>
          <a:xfrm>
            <a:off x="1042416" y="2313432"/>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7" name="Slide Number Placeholder 6"/>
          <p:cNvSpPr>
            <a:spLocks noGrp="1"/>
          </p:cNvSpPr>
          <p:nvPr>
            <p:ph type="sldNum" sz="quarter" idx="12"/>
          </p:nvPr>
        </p:nvSpPr>
        <p:spPr/>
        <p:txBody>
          <a:bodyPr/>
          <a:lstStyle/>
          <a:p>
            <a:fld id="{12F292AD-05E4-41DF-9F90-D90E12CAC4F4}" type="slidenum">
              <a:rPr lang="es-ES" smtClean="0"/>
              <a:t>‹Nº›</a:t>
            </a:fld>
            <a:endParaRPr lang="es-E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
              <a:t>Haga clic para modificar el estilo de título del patrón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dirty="0"/>
          </a:p>
        </p:txBody>
      </p:sp>
      <p:sp>
        <p:nvSpPr>
          <p:cNvPr id="7" name="Slide Number Placeholder 6"/>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1444E78-6ED8-4CC4-92AC-9D912FF78A18}" type="datetimeFigureOut">
              <a:rPr lang="es-ES" smtClean="0"/>
              <a:t>04/05/2022</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2F292AD-05E4-41DF-9F90-D90E12CAC4F4}" type="slidenum">
              <a:rPr lang="es-ES" smtClean="0"/>
              <a:t>‹Nº›</a:t>
            </a:fld>
            <a:endParaRPr lang="es-ES" dirty="0"/>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1444E78-6ED8-4CC4-92AC-9D912FF78A18}" type="datetimeFigureOut">
              <a:rPr lang="es-ES" smtClean="0"/>
              <a:t>04/05/2022</a:t>
            </a:fld>
            <a:endParaRPr lang="es-E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E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2F292AD-05E4-41DF-9F90-D90E12CAC4F4}"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3000"/>
    </mc:Choice>
    <mc:Fallback>
      <p:transition spd="slow"/>
    </mc:Fallback>
  </mc:AlternateConten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upload.wikimedia.org/wikipedia/commons/3/33/DidzialapisSakys.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hyperlink" Target="//upload.wikimedia.org/wikipedia/commons/3/35/Potentilla_argentea1_eF.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upload.wikimedia.org/wikipedia/commons/3/3d/Potentilla_argentea_Sturm31.jpg" TargetMode="Externa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hyperlink" Target="//upload.wikimedia.org/wikipedia/commons/b/b2/Taraxacum_officinale_-_K%C3%B6hler%E2%80%93s_Medizinal-Pflanzen-135.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6.xml.rels><?xml version="1.0" encoding="UTF-8" standalone="yes"?>
<Relationships xmlns="http://schemas.openxmlformats.org/package/2006/relationships"><Relationship Id="rId3" Type="http://schemas.openxmlformats.org/officeDocument/2006/relationships/hyperlink" Target="//upload.wikimedia.org/wikipedia/commons/1/14/Rumex-obtusifolius-foliage.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7.xml.rels><?xml version="1.0" encoding="UTF-8" standalone="yes"?>
<Relationships xmlns="http://schemas.openxmlformats.org/package/2006/relationships"><Relationship Id="rId3" Type="http://schemas.openxmlformats.org/officeDocument/2006/relationships/hyperlink" Target="//upload.wikimedia.org/wikipedia/commons/f/fb/Equisetum_telmateia_stem.jp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commons/1/16/Brennnessel_1.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9.xml.rels><?xml version="1.0" encoding="UTF-8" standalone="yes"?>
<Relationships xmlns="http://schemas.openxmlformats.org/package/2006/relationships"><Relationship Id="rId3" Type="http://schemas.openxmlformats.org/officeDocument/2006/relationships/hyperlink" Target="//upload.wikimedia.org/wikipedia/commons/6/6e/Plantago_major.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6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6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g"/></Relationships>
</file>

<file path=ppt/slides/_rels/slide7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7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8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8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8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8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8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8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9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9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10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10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10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11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 dirty="0"/>
              <a:t>Suelos ácidos , alcalinos y salinos </a:t>
            </a:r>
          </a:p>
        </p:txBody>
      </p:sp>
      <p:sp>
        <p:nvSpPr>
          <p:cNvPr id="3" name="2 Subtítulo"/>
          <p:cNvSpPr>
            <a:spLocks noGrp="1"/>
          </p:cNvSpPr>
          <p:nvPr>
            <p:ph type="subTitle" idx="1"/>
          </p:nvPr>
        </p:nvSpPr>
        <p:spPr/>
        <p:txBody>
          <a:bodyPr>
            <a:normAutofit lnSpcReduction="10000"/>
          </a:bodyPr>
          <a:lstStyle/>
          <a:p>
            <a:r>
              <a:rPr lang="es-ES" dirty="0"/>
              <a:t>Selección de textos y fotografías por</a:t>
            </a:r>
          </a:p>
          <a:p>
            <a:r>
              <a:rPr lang="es-ES" dirty="0"/>
              <a:t>JOSE ELIAS BONELLS</a:t>
            </a:r>
          </a:p>
          <a:p>
            <a:r>
              <a:rPr lang="es-ES" dirty="0"/>
              <a:t> preludio de 'Tristán e Isolda'</a:t>
            </a:r>
          </a:p>
        </p:txBody>
      </p:sp>
      <p:pic>
        <p:nvPicPr>
          <p:cNvPr id="4" name="05 preludio de 'tristan e isold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34400" y="6248400"/>
            <a:ext cx="609600" cy="609600"/>
          </a:xfrm>
          <a:prstGeom prst="rect">
            <a:avLst/>
          </a:prstGeom>
        </p:spPr>
      </p:pic>
    </p:spTree>
    <p:extLst>
      <p:ext uri="{BB962C8B-B14F-4D97-AF65-F5344CB8AC3E}">
        <p14:creationId xmlns:p14="http://schemas.microsoft.com/office/powerpoint/2010/main" val="2304397441"/>
      </p:ext>
    </p:extLst>
  </p:cSld>
  <p:clrMapOvr>
    <a:masterClrMapping/>
  </p:clrMapOvr>
  <mc:AlternateContent xmlns:mc="http://schemas.openxmlformats.org/markup-compatibility/2006">
    <mc:Choice xmlns:p14="http://schemas.microsoft.com/office/powerpoint/2010/main" Requires="p14">
      <p:transition spd="slow" p14:dur="3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¿Qué es el suelo ácido? </a:t>
            </a:r>
          </a:p>
        </p:txBody>
      </p:sp>
      <p:sp>
        <p:nvSpPr>
          <p:cNvPr id="3" name="2 Marcador de contenido"/>
          <p:cNvSpPr>
            <a:spLocks noGrp="1"/>
          </p:cNvSpPr>
          <p:nvPr>
            <p:ph idx="1"/>
          </p:nvPr>
        </p:nvSpPr>
        <p:spPr/>
        <p:txBody>
          <a:bodyPr>
            <a:normAutofit fontScale="85000" lnSpcReduction="20000"/>
          </a:bodyPr>
          <a:lstStyle/>
          <a:p>
            <a:r>
              <a:rPr lang="es-ES" dirty="0"/>
              <a:t>La acidez del suelo (acidez y de cualquier otra cosa, para el caso) se mide en una escala de 1 a 14. </a:t>
            </a:r>
          </a:p>
          <a:p>
            <a:r>
              <a:rPr lang="es-ES" dirty="0"/>
              <a:t>Todo por debajo de 7 se considera ácida. </a:t>
            </a:r>
          </a:p>
          <a:p>
            <a:r>
              <a:rPr lang="es-ES" dirty="0"/>
              <a:t>Todo lo anterior se considera que es alcalina. </a:t>
            </a:r>
          </a:p>
          <a:p>
            <a:r>
              <a:rPr lang="es-ES" dirty="0"/>
              <a:t>La mayoría de las plantas de jardín prosperan a un pH entre 6 y 7,5. </a:t>
            </a:r>
          </a:p>
          <a:p>
            <a:r>
              <a:rPr lang="es-ES" dirty="0"/>
              <a:t>La razón de un pH entre 6 y 7,5 es óptimo para las plantas de jardín que es entre 6 y 7,5, fósforo en el suelo es soluble - lo que significa que se disuelve en agua y es absorbido por las raíces de las plantas. </a:t>
            </a:r>
          </a:p>
        </p:txBody>
      </p:sp>
    </p:spTree>
    <p:extLst>
      <p:ext uri="{BB962C8B-B14F-4D97-AF65-F5344CB8AC3E}">
        <p14:creationId xmlns:p14="http://schemas.microsoft.com/office/powerpoint/2010/main" val="173630918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p:spPr>
        <p:txBody>
          <a:bodyPr/>
          <a:lstStyle/>
          <a:p>
            <a:r>
              <a:rPr lang="es-ES" sz="2000" b="1" dirty="0"/>
              <a:t>El fósforo </a:t>
            </a:r>
            <a:r>
              <a:rPr lang="es-ES" sz="2000" dirty="0"/>
              <a:t>es uno de los tres macronutrientes todas las plantas necesitan (en los ratios de </a:t>
            </a:r>
            <a:r>
              <a:rPr lang="es-ES" sz="2000" b="1" dirty="0"/>
              <a:t>NPK</a:t>
            </a:r>
            <a:r>
              <a:rPr lang="es-ES" sz="2000" dirty="0"/>
              <a:t> vemos en fertilizantes envasados, el fósforo es el número del centro) y es responsable de ayudar a la floración de la planta y / o cuajado.</a:t>
            </a:r>
          </a:p>
          <a:p>
            <a:r>
              <a:rPr lang="es-ES" sz="2000" dirty="0"/>
              <a:t>Los suelos alcalinos tienen un pH </a:t>
            </a:r>
            <a:r>
              <a:rPr lang="es-ES" sz="2000" b="1" dirty="0"/>
              <a:t>entre 7 y 8. </a:t>
            </a:r>
          </a:p>
          <a:p>
            <a:r>
              <a:rPr lang="es-ES" sz="2000" dirty="0"/>
              <a:t>A largo plazo, no hay manera de convertirlos en suelos ácidos y las plantas </a:t>
            </a:r>
            <a:r>
              <a:rPr lang="es-ES" sz="2000" b="1" dirty="0"/>
              <a:t>acidófilas</a:t>
            </a:r>
            <a:r>
              <a:rPr lang="es-ES" sz="2000" dirty="0"/>
              <a:t>, no prosperarán en estas condiciones. Si incorporamos una buena cantidad de materia orgánica, crecerán sobre él una gran variedad de plantas. </a:t>
            </a:r>
          </a:p>
          <a:p>
            <a:r>
              <a:rPr lang="es-ES" sz="2000" dirty="0"/>
              <a:t>La materia orgánica contribuye a que los nutrientes sean más accesibles, favorece la disponibilidad de agua y nutre a las plantas. </a:t>
            </a:r>
          </a:p>
          <a:p>
            <a:r>
              <a:rPr lang="es-ES" sz="2000" dirty="0"/>
              <a:t>Sin embargo, hay que tener cuidado con alimentarlas en exceso.</a:t>
            </a:r>
          </a:p>
          <a:p>
            <a:endParaRPr lang="es-ES" dirty="0"/>
          </a:p>
        </p:txBody>
      </p:sp>
    </p:spTree>
    <p:extLst>
      <p:ext uri="{BB962C8B-B14F-4D97-AF65-F5344CB8AC3E}">
        <p14:creationId xmlns:p14="http://schemas.microsoft.com/office/powerpoint/2010/main" val="1804934540"/>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200916" cy="5256584"/>
          </a:xfrm>
        </p:spPr>
        <p:txBody>
          <a:bodyPr>
            <a:normAutofit lnSpcReduction="10000"/>
          </a:bodyPr>
          <a:lstStyle/>
          <a:p>
            <a:r>
              <a:rPr lang="es-ES" dirty="0"/>
              <a:t> </a:t>
            </a:r>
            <a:r>
              <a:rPr lang="es-ES" sz="2000" dirty="0"/>
              <a:t>La acidez de un suelo, constituye con su textura un factor esencial para las plantas con exigencias particulares en el tema.</a:t>
            </a:r>
          </a:p>
          <a:p>
            <a:r>
              <a:rPr lang="es-ES" sz="2000" dirty="0"/>
              <a:t> Una tierra alcalina se caracteriza a menudo por su </a:t>
            </a:r>
            <a:r>
              <a:rPr lang="es-ES" sz="2000" b="1" dirty="0"/>
              <a:t>contenido en caliza</a:t>
            </a:r>
            <a:r>
              <a:rPr lang="es-ES" sz="2000" dirty="0"/>
              <a:t>. </a:t>
            </a:r>
          </a:p>
          <a:p>
            <a:r>
              <a:rPr lang="es-ES" sz="2000" dirty="0"/>
              <a:t>Una tierra ácida por su parte, se define por la </a:t>
            </a:r>
            <a:r>
              <a:rPr lang="es-ES" sz="2000" b="1" dirty="0"/>
              <a:t>ausencia total de caliza. </a:t>
            </a:r>
          </a:p>
          <a:p>
            <a:r>
              <a:rPr lang="es-ES" sz="2000" dirty="0"/>
              <a:t>A la inversa, una planta de tierra caliza fracasara en una tierra ácida. </a:t>
            </a:r>
          </a:p>
          <a:p>
            <a:r>
              <a:rPr lang="es-ES" sz="2000" dirty="0"/>
              <a:t>Es por ello importante que conozcamos </a:t>
            </a:r>
            <a:r>
              <a:rPr lang="es-ES" sz="2000" b="1" dirty="0"/>
              <a:t>la acidez de la tierra.</a:t>
            </a:r>
          </a:p>
          <a:p>
            <a:r>
              <a:rPr lang="es-ES" sz="2000" dirty="0"/>
              <a:t>Para ello, diferentes métodos se les presentan. Primero, utilice su sentido de la observación; ciertas plantas que crecen espontáneamente revelan una tierra ácida, como la aulaga, los Retama... y el brezo  ya que la tierra de brezo es un mantillo ácido.</a:t>
            </a:r>
          </a:p>
        </p:txBody>
      </p:sp>
    </p:spTree>
    <p:extLst>
      <p:ext uri="{BB962C8B-B14F-4D97-AF65-F5344CB8AC3E}">
        <p14:creationId xmlns:p14="http://schemas.microsoft.com/office/powerpoint/2010/main" val="43659969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620688"/>
            <a:ext cx="7344816" cy="5211941"/>
          </a:xfrm>
        </p:spPr>
        <p:txBody>
          <a:bodyPr/>
          <a:lstStyle/>
          <a:p>
            <a:r>
              <a:rPr lang="es-ES" sz="2000" dirty="0"/>
              <a:t>Al contrario, las plantas de tierra caliza como, roble pubescente,  Arce común, los lirios, el romero, etc., sugieren que el suelo de alrededor es calizo.</a:t>
            </a:r>
          </a:p>
          <a:p>
            <a:r>
              <a:rPr lang="es-ES" sz="2000" dirty="0"/>
              <a:t>Estas informaciones son útiles ya que ahí donde las plantas crecen espontáneamente, normalmente no tendrá ninguna dificultad para plantar las formas cultivadas. </a:t>
            </a:r>
          </a:p>
          <a:p>
            <a:r>
              <a:rPr lang="es-ES" sz="2000" dirty="0"/>
              <a:t>Relativice sin embargo estas indicaciones, la naturaleza del suelo puede variar en una corta distancia. </a:t>
            </a:r>
          </a:p>
          <a:p>
            <a:r>
              <a:rPr lang="es-ES" sz="2000" dirty="0"/>
              <a:t>Efectivamente, la acidez se mide por medio </a:t>
            </a:r>
            <a:r>
              <a:rPr lang="es-ES" sz="2000" b="1" dirty="0"/>
              <a:t>del pH (potencial de hidrógeno).</a:t>
            </a:r>
            <a:r>
              <a:rPr lang="es-ES" sz="2000" dirty="0"/>
              <a:t> Que esta comprendido entre 1 (acidez extrema), y 14 (alcalinidad total), un valor de 7 considerado como neutro, (ni ácido ni alcalino). </a:t>
            </a:r>
          </a:p>
          <a:p>
            <a:endParaRPr lang="es-ES" dirty="0"/>
          </a:p>
        </p:txBody>
      </p:sp>
    </p:spTree>
    <p:extLst>
      <p:ext uri="{BB962C8B-B14F-4D97-AF65-F5344CB8AC3E}">
        <p14:creationId xmlns:p14="http://schemas.microsoft.com/office/powerpoint/2010/main" val="241901863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836712"/>
            <a:ext cx="7128792" cy="5256584"/>
          </a:xfrm>
        </p:spPr>
        <p:txBody>
          <a:bodyPr>
            <a:normAutofit fontScale="92500"/>
          </a:bodyPr>
          <a:lstStyle/>
          <a:p>
            <a:r>
              <a:rPr lang="es-ES" sz="2200" dirty="0"/>
              <a:t>En el jardín, el pH se sitúa </a:t>
            </a:r>
            <a:r>
              <a:rPr lang="es-ES" sz="2200" b="1" dirty="0"/>
              <a:t>entre 5 (tierra muy ácida) </a:t>
            </a:r>
            <a:r>
              <a:rPr lang="es-ES" sz="2200" dirty="0"/>
              <a:t>y </a:t>
            </a:r>
            <a:r>
              <a:rPr lang="es-ES" sz="2200" b="1" dirty="0"/>
              <a:t>9 (tierra muy caliza</a:t>
            </a:r>
            <a:r>
              <a:rPr lang="es-ES" sz="2200" dirty="0"/>
              <a:t>). El pH exacto no se adivina, se debe de analizar con un kit especial, gracias al cual lo podrá estimar. </a:t>
            </a:r>
            <a:r>
              <a:rPr lang="es-ES" sz="2200" b="1" dirty="0"/>
              <a:t>El uso es muy simple e instructivo</a:t>
            </a:r>
            <a:r>
              <a:rPr lang="es-ES" sz="2200" dirty="0"/>
              <a:t>.</a:t>
            </a:r>
          </a:p>
          <a:p>
            <a:r>
              <a:rPr lang="es-ES" sz="2200" dirty="0"/>
              <a:t>Así, para los valores comprendidos entre 6 y 7, la tierra es ligeramente ácida. </a:t>
            </a:r>
          </a:p>
          <a:p>
            <a:r>
              <a:rPr lang="es-ES" sz="2200" dirty="0"/>
              <a:t>Esta será más favorable a los vegetales de tierra de brezo, pero podrá cultivar numerosas plantas. </a:t>
            </a:r>
          </a:p>
          <a:p>
            <a:r>
              <a:rPr lang="es-ES" sz="2200" dirty="0"/>
              <a:t>Un pH mas bajo indica una tierra francamente ácida: las verduras no brotarán bien, ciertos arbustos corren el riesgo de no estar bien, como el árbol del amor, las lavandas, las jaras… Sin embargo, no duden en plantar camelias, los arces de Japón, las hortensias, skimias ,fuchsias, magnolias etc….</a:t>
            </a:r>
          </a:p>
          <a:p>
            <a:endParaRPr lang="es-ES" dirty="0"/>
          </a:p>
        </p:txBody>
      </p:sp>
    </p:spTree>
    <p:extLst>
      <p:ext uri="{BB962C8B-B14F-4D97-AF65-F5344CB8AC3E}">
        <p14:creationId xmlns:p14="http://schemas.microsoft.com/office/powerpoint/2010/main" val="259280114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836712"/>
            <a:ext cx="7344816" cy="5328592"/>
          </a:xfrm>
        </p:spPr>
        <p:txBody>
          <a:bodyPr>
            <a:normAutofit fontScale="92500"/>
          </a:bodyPr>
          <a:lstStyle/>
          <a:p>
            <a:r>
              <a:rPr lang="es-ES" sz="2200" b="1" dirty="0"/>
              <a:t>Los suelos alcalinos</a:t>
            </a:r>
          </a:p>
          <a:p>
            <a:r>
              <a:rPr lang="es-ES" sz="2200" dirty="0"/>
              <a:t> Más allá de un pH7, una tierra será alcalina (también se la llama « básica » porque es rica en « bases », otra forma de llamar a las tierras alcalinas. </a:t>
            </a:r>
          </a:p>
          <a:p>
            <a:r>
              <a:rPr lang="es-ES" sz="2200" dirty="0"/>
              <a:t>Esta contiene pues, un a parte importante de caliza, sobre todo si el pH esta entre 8 y 9. </a:t>
            </a:r>
          </a:p>
          <a:p>
            <a:r>
              <a:rPr lang="es-ES" sz="2200" dirty="0"/>
              <a:t>Los vegetales mas sensibles al exceso de caliza, como los rosales, y las hortensias corren el riesgo de amarillear por culpa del clorosis férrica, un mal frecuente en tierras calizas. La única solución, darles </a:t>
            </a:r>
            <a:r>
              <a:rPr lang="es-ES" sz="2200" b="1" dirty="0"/>
              <a:t>un tratamiento anti clorosis férrica (al regar</a:t>
            </a:r>
            <a:r>
              <a:rPr lang="es-ES" sz="2200" dirty="0"/>
              <a:t>), una vez que los síntomas se hayan declarado. Poner regularmente abono compuesto al pie de la planta evita este problema. Numerosas plantas crecen en tierra caliza sin el más mínimo problema: los pinos, las higueras, los bojes, los Cotoneasters, etc.</a:t>
            </a:r>
          </a:p>
          <a:p>
            <a:endParaRPr lang="es-ES" dirty="0"/>
          </a:p>
        </p:txBody>
      </p:sp>
    </p:spTree>
    <p:extLst>
      <p:ext uri="{BB962C8B-B14F-4D97-AF65-F5344CB8AC3E}">
        <p14:creationId xmlns:p14="http://schemas.microsoft.com/office/powerpoint/2010/main" val="169933328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128908" cy="4779893"/>
          </a:xfrm>
        </p:spPr>
        <p:txBody>
          <a:bodyPr>
            <a:normAutofit/>
          </a:bodyPr>
          <a:lstStyle/>
          <a:p>
            <a:r>
              <a:rPr lang="es-ES" sz="2000" dirty="0"/>
              <a:t>Como la naturaleza esta bien hecha, muchas plantas son indiferentes a la acidez del suelo, y crecen tanto en tierra ácida como en caliza.</a:t>
            </a:r>
          </a:p>
          <a:p>
            <a:r>
              <a:rPr lang="es-ES" sz="2000" dirty="0"/>
              <a:t> Citemos por ejemplo les clemátides, las hiedras cultivadas, los manzanos, las lilas, etc. </a:t>
            </a:r>
          </a:p>
          <a:p>
            <a:r>
              <a:rPr lang="es-ES" sz="2000" dirty="0"/>
              <a:t>Y si por casualidad, deseamos cambiar el pH de la tierra, es posible ! Añadamos </a:t>
            </a:r>
            <a:r>
              <a:rPr lang="es-ES" sz="2000" b="1" dirty="0"/>
              <a:t>azufre en polvo o sulfato de hierro</a:t>
            </a:r>
            <a:r>
              <a:rPr lang="es-ES" sz="2000" dirty="0"/>
              <a:t> para dar acidez. </a:t>
            </a:r>
          </a:p>
          <a:p>
            <a:r>
              <a:rPr lang="es-ES" sz="2000" dirty="0"/>
              <a:t>Al contrario, pongamos </a:t>
            </a:r>
            <a:r>
              <a:rPr lang="es-ES" sz="2000" b="1" dirty="0"/>
              <a:t>cal apagada o cal dolomítica </a:t>
            </a:r>
            <a:r>
              <a:rPr lang="es-ES" sz="2000" dirty="0"/>
              <a:t>para reforzar su carácter alcalino y aportemos los elementos minerales solubles para las plantas, como el hierro. Manganeso. zinc, cobre, boro etc… insolubilizadas para que los absorban las plantas. </a:t>
            </a:r>
          </a:p>
        </p:txBody>
      </p:sp>
    </p:spTree>
    <p:extLst>
      <p:ext uri="{BB962C8B-B14F-4D97-AF65-F5344CB8AC3E}">
        <p14:creationId xmlns:p14="http://schemas.microsoft.com/office/powerpoint/2010/main" val="298008641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128908" cy="5067925"/>
          </a:xfrm>
        </p:spPr>
        <p:txBody>
          <a:bodyPr>
            <a:normAutofit/>
          </a:bodyPr>
          <a:lstStyle/>
          <a:p>
            <a:r>
              <a:rPr lang="es-ES" sz="2000" dirty="0"/>
              <a:t>¿</a:t>
            </a:r>
            <a:r>
              <a:rPr lang="es-ES" sz="2000" b="1" dirty="0"/>
              <a:t>Qué causa el suelo alcalino?</a:t>
            </a:r>
          </a:p>
          <a:p>
            <a:pPr marL="68580" indent="0">
              <a:buNone/>
            </a:pPr>
            <a:r>
              <a:rPr lang="es-ES" sz="2000" b="1" dirty="0"/>
              <a:t> </a:t>
            </a:r>
          </a:p>
          <a:p>
            <a:r>
              <a:rPr lang="es-ES" sz="2000" dirty="0"/>
              <a:t>La principal causa de la alcalinidad del suelo es la presencia de carbonato de sodio en un alto porcentaje. </a:t>
            </a:r>
          </a:p>
          <a:p>
            <a:r>
              <a:rPr lang="es-ES" sz="2000" dirty="0"/>
              <a:t>Otros minerales que se pueden detectar en grandes cantidades son calcio, magnesio, sodio, etc..</a:t>
            </a:r>
          </a:p>
          <a:p>
            <a:r>
              <a:rPr lang="es-ES" sz="2000" dirty="0"/>
              <a:t> Generalmente, las áreas que reciben baja cantidad de lluvia anuales tienden a tener suelo alcalino. </a:t>
            </a:r>
          </a:p>
          <a:p>
            <a:r>
              <a:rPr lang="es-ES" sz="2000" dirty="0"/>
              <a:t>Esto se debe a las sales minerales que contribuyen a la alcalinidad tienden a retener en el suelo, en ausencia de agua. </a:t>
            </a:r>
          </a:p>
          <a:p>
            <a:r>
              <a:rPr lang="es-ES" sz="2000" dirty="0"/>
              <a:t>Causada principalmente debido a procesos naturales. El aumento de los niveles de pH del suelo podría ser provocada por un cultivo prolongado.</a:t>
            </a:r>
          </a:p>
        </p:txBody>
      </p:sp>
    </p:spTree>
    <p:extLst>
      <p:ext uri="{BB962C8B-B14F-4D97-AF65-F5344CB8AC3E}">
        <p14:creationId xmlns:p14="http://schemas.microsoft.com/office/powerpoint/2010/main" val="169456825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692696"/>
            <a:ext cx="7209365" cy="5400600"/>
          </a:xfrm>
        </p:spPr>
        <p:txBody>
          <a:bodyPr>
            <a:normAutofit fontScale="85000" lnSpcReduction="10000"/>
          </a:bodyPr>
          <a:lstStyle/>
          <a:p>
            <a:r>
              <a:rPr lang="es-ES" b="1" dirty="0"/>
              <a:t>Tratamiento de suelos alcalinos</a:t>
            </a:r>
          </a:p>
          <a:p>
            <a:pPr marL="68580" indent="0">
              <a:buNone/>
            </a:pPr>
            <a:r>
              <a:rPr lang="es-ES" dirty="0"/>
              <a:t> </a:t>
            </a:r>
          </a:p>
          <a:p>
            <a:r>
              <a:rPr lang="es-ES" dirty="0"/>
              <a:t>Entonces, </a:t>
            </a:r>
            <a:r>
              <a:rPr lang="es-ES" b="1" dirty="0"/>
              <a:t>¿qué tiene de especial el pH del suelo o del suelo alcalino en las plantas en crecimiento? </a:t>
            </a:r>
          </a:p>
          <a:p>
            <a:r>
              <a:rPr lang="es-ES" dirty="0"/>
              <a:t>Así como el agua, la luz solar y nutrientes afectan el crecimiento general de las plantas, hay un gran papel de la acidez o alcalinidad del suelo en la vida de una planta. </a:t>
            </a:r>
          </a:p>
          <a:p>
            <a:r>
              <a:rPr lang="es-ES" dirty="0"/>
              <a:t>Un problema importante que enfrentan la jardinería con este suelo es que se reduce la disponibilidad de algunos nutrientes esenciales para las plantas, tales como cobre, hierro y magnesio a las plantas que crecen en la zona.</a:t>
            </a:r>
          </a:p>
          <a:p>
            <a:r>
              <a:rPr lang="es-ES" dirty="0"/>
              <a:t> Además, los </a:t>
            </a:r>
            <a:r>
              <a:rPr lang="es-ES" b="1" dirty="0"/>
              <a:t>microrganismos</a:t>
            </a:r>
            <a:r>
              <a:rPr lang="es-ES" dirty="0"/>
              <a:t> del suelo responsables de la descomposición de los nutrientes permanecen en estado latente en los niveles de pH más altos, lo que reduce la fertilidad del suelo.</a:t>
            </a:r>
          </a:p>
          <a:p>
            <a:endParaRPr lang="es-ES" dirty="0"/>
          </a:p>
        </p:txBody>
      </p:sp>
    </p:spTree>
    <p:extLst>
      <p:ext uri="{BB962C8B-B14F-4D97-AF65-F5344CB8AC3E}">
        <p14:creationId xmlns:p14="http://schemas.microsoft.com/office/powerpoint/2010/main" val="54232800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272924" cy="5328592"/>
          </a:xfrm>
        </p:spPr>
        <p:txBody>
          <a:bodyPr>
            <a:normAutofit lnSpcReduction="10000"/>
          </a:bodyPr>
          <a:lstStyle/>
          <a:p>
            <a:r>
              <a:rPr lang="es-ES" sz="2000" dirty="0"/>
              <a:t>El suelo preferido para el cultivo de plantas sanas es el que tiene un pH neutro con condiciones de humedad y con buen drenaje. </a:t>
            </a:r>
          </a:p>
          <a:p>
            <a:r>
              <a:rPr lang="es-ES" sz="2000" dirty="0"/>
              <a:t>Si en el suelo del jardín la lectura de pH es alto o alcalino, tiene por lo menos dos enfoques en jardinería.</a:t>
            </a:r>
          </a:p>
          <a:p>
            <a:r>
              <a:rPr lang="es-ES" sz="2000" dirty="0"/>
              <a:t> Uno de ellos es la disminución del pH del suelo, que no es muy fácil, y la otra opción es el cultivo de </a:t>
            </a:r>
            <a:r>
              <a:rPr lang="es-ES" sz="2000" b="1" dirty="0"/>
              <a:t>plantas alcalinas</a:t>
            </a:r>
            <a:r>
              <a:rPr lang="es-ES" sz="2000" dirty="0"/>
              <a:t>. </a:t>
            </a:r>
          </a:p>
          <a:p>
            <a:r>
              <a:rPr lang="es-ES" sz="2000" dirty="0"/>
              <a:t>Los métodos para la corrección de suelos alcalinos implican que la suplementación con cualquiera de los productos químicos, el azufre, el sulfato de aluminio, sulfato de hierro, manganeso o bórax. </a:t>
            </a:r>
          </a:p>
          <a:p>
            <a:r>
              <a:rPr lang="es-ES" sz="2000" dirty="0"/>
              <a:t>Sin embargo, este método requiere una estrecha vigilancia y las pruebas de pH del suelo a intervalos regulares, hasta llegar cerca de un grado de pH estabilizado.</a:t>
            </a:r>
          </a:p>
        </p:txBody>
      </p:sp>
    </p:spTree>
    <p:extLst>
      <p:ext uri="{BB962C8B-B14F-4D97-AF65-F5344CB8AC3E}">
        <p14:creationId xmlns:p14="http://schemas.microsoft.com/office/powerpoint/2010/main" val="107857554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272924" cy="5184576"/>
          </a:xfrm>
        </p:spPr>
        <p:txBody>
          <a:bodyPr>
            <a:normAutofit fontScale="92500" lnSpcReduction="10000"/>
          </a:bodyPr>
          <a:lstStyle/>
          <a:p>
            <a:r>
              <a:rPr lang="es-ES" b="1" dirty="0"/>
              <a:t>Las plantas alcalinas del suelo</a:t>
            </a:r>
          </a:p>
          <a:p>
            <a:r>
              <a:rPr lang="es-ES" dirty="0"/>
              <a:t> </a:t>
            </a:r>
          </a:p>
          <a:p>
            <a:r>
              <a:rPr lang="es-ES" sz="2200" dirty="0"/>
              <a:t>Hay un cierto grupo de plantas que crecen bien en niveles más altos de pH del suelo, es decir, en el intervalo alcalino. </a:t>
            </a:r>
          </a:p>
          <a:p>
            <a:r>
              <a:rPr lang="es-ES" sz="2200" dirty="0"/>
              <a:t>Si estamos  planeando cultivar flores, hortalizas, vides, arbustos o árboles, obtendrá sus variedades preferidas. </a:t>
            </a:r>
          </a:p>
          <a:p>
            <a:r>
              <a:rPr lang="es-ES" sz="2200" dirty="0"/>
              <a:t>La única cosa es entender la ciencia del suelo y elegir las plantas después de comprobar sus condiciones de crecimiento requeridas. </a:t>
            </a:r>
          </a:p>
          <a:p>
            <a:r>
              <a:rPr lang="es-ES" sz="2200" dirty="0"/>
              <a:t>Una opción más simple es seguir el consejo de un horticultor local acerca de la lista de plantas que se adaptan a suelos alcalinos. </a:t>
            </a:r>
          </a:p>
          <a:p>
            <a:r>
              <a:rPr lang="es-ES" sz="2200" dirty="0"/>
              <a:t>Para vuestra referencia, algunas plantas de suelos alcalinos se mencionan mas adelante.</a:t>
            </a:r>
          </a:p>
          <a:p>
            <a:endParaRPr lang="es-ES" dirty="0"/>
          </a:p>
        </p:txBody>
      </p:sp>
    </p:spTree>
    <p:extLst>
      <p:ext uri="{BB962C8B-B14F-4D97-AF65-F5344CB8AC3E}">
        <p14:creationId xmlns:p14="http://schemas.microsoft.com/office/powerpoint/2010/main" val="4942603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24744"/>
            <a:ext cx="7128908" cy="4707885"/>
          </a:xfrm>
        </p:spPr>
        <p:txBody>
          <a:bodyPr>
            <a:normAutofit/>
          </a:bodyPr>
          <a:lstStyle/>
          <a:p>
            <a:r>
              <a:rPr lang="es-ES" sz="2000" dirty="0"/>
              <a:t>Si tiene tiempo y paciencia, tenga en cuenta las </a:t>
            </a:r>
            <a:r>
              <a:rPr lang="es-ES" sz="2000" b="1" dirty="0"/>
              <a:t>enmiendas orgánicas </a:t>
            </a:r>
            <a:r>
              <a:rPr lang="es-ES" sz="2000" dirty="0"/>
              <a:t>para tratar el suelo alcalino. </a:t>
            </a:r>
          </a:p>
          <a:p>
            <a:r>
              <a:rPr lang="es-ES" sz="2000" dirty="0"/>
              <a:t>Decisiones eficaces son musgo de turba, musgo sphagnum y agujas de pino. </a:t>
            </a:r>
          </a:p>
          <a:p>
            <a:r>
              <a:rPr lang="es-ES" sz="2000" dirty="0"/>
              <a:t>Estos suplementos se toman más tiempo para bajar el pH del suelo de jardín para los niveles deseables, pero </a:t>
            </a:r>
            <a:r>
              <a:rPr lang="es-ES" sz="2000" b="1" dirty="0"/>
              <a:t>son mejores alternativas </a:t>
            </a:r>
            <a:r>
              <a:rPr lang="es-ES" sz="2000" dirty="0"/>
              <a:t>al uso de productos químicos en el suelo del jardín.</a:t>
            </a:r>
          </a:p>
        </p:txBody>
      </p:sp>
    </p:spTree>
    <p:extLst>
      <p:ext uri="{BB962C8B-B14F-4D97-AF65-F5344CB8AC3E}">
        <p14:creationId xmlns:p14="http://schemas.microsoft.com/office/powerpoint/2010/main" val="188610232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529128"/>
          </a:xfrm>
        </p:spPr>
        <p:txBody>
          <a:bodyPr>
            <a:normAutofit fontScale="90000"/>
          </a:bodyPr>
          <a:lstStyle/>
          <a:p>
            <a:r>
              <a:rPr lang="es-ES" dirty="0"/>
              <a:t>Clorosis</a:t>
            </a:r>
          </a:p>
        </p:txBody>
      </p:sp>
      <p:sp>
        <p:nvSpPr>
          <p:cNvPr id="3" name="2 Marcador de contenido"/>
          <p:cNvSpPr>
            <a:spLocks noGrp="1"/>
          </p:cNvSpPr>
          <p:nvPr>
            <p:ph idx="1"/>
          </p:nvPr>
        </p:nvSpPr>
        <p:spPr>
          <a:xfrm>
            <a:off x="1043492" y="1700808"/>
            <a:ext cx="7128908" cy="4464496"/>
          </a:xfrm>
        </p:spPr>
        <p:txBody>
          <a:bodyPr>
            <a:normAutofit/>
          </a:bodyPr>
          <a:lstStyle/>
          <a:p>
            <a:r>
              <a:rPr lang="es-ES" sz="2000" b="1" dirty="0"/>
              <a:t>Clorosis </a:t>
            </a:r>
            <a:r>
              <a:rPr lang="es-ES" sz="2000" dirty="0"/>
              <a:t>no es solamente la clorosis provocada por el hierro, también es el amarillamiento del tejido de las hojas debido a la carencia de clorofila. </a:t>
            </a:r>
          </a:p>
          <a:p>
            <a:r>
              <a:rPr lang="es-ES" sz="2000" dirty="0"/>
              <a:t>Las posibles causas de la clorosis incluyen pobre drenaje, raíces dañadas, densas raíces, alta alcalinidad, y deficiencias de nutrientes en la planta. La deficiencia de nutrientes puede ocurrir porque hay una escasa cantidad en el suelo o porque los alimentos son inaccesibles debido a un alto pH </a:t>
            </a:r>
            <a:r>
              <a:rPr lang="es-ES" sz="2000" b="1" dirty="0"/>
              <a:t>(suelo alcalino).</a:t>
            </a:r>
          </a:p>
          <a:p>
            <a:r>
              <a:rPr lang="es-ES" sz="2000" dirty="0"/>
              <a:t> O los alimentos no pueden ser absorbidos debido a que las raíces están dañadas, o al crecimiento pobre de la raíz.</a:t>
            </a:r>
          </a:p>
        </p:txBody>
      </p:sp>
    </p:spTree>
    <p:extLst>
      <p:ext uri="{BB962C8B-B14F-4D97-AF65-F5344CB8AC3E}">
        <p14:creationId xmlns:p14="http://schemas.microsoft.com/office/powerpoint/2010/main" val="111978768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272924" cy="5067925"/>
          </a:xfrm>
        </p:spPr>
        <p:txBody>
          <a:bodyPr>
            <a:normAutofit fontScale="85000" lnSpcReduction="10000"/>
          </a:bodyPr>
          <a:lstStyle/>
          <a:p>
            <a:r>
              <a:rPr lang="es-ES" dirty="0"/>
              <a:t>La </a:t>
            </a:r>
            <a:r>
              <a:rPr lang="es-ES" b="1" dirty="0"/>
              <a:t>carencia de hierro </a:t>
            </a:r>
            <a:r>
              <a:rPr lang="es-ES" dirty="0"/>
              <a:t>es una de las causas más comunes asociadas a la clorosis. </a:t>
            </a:r>
          </a:p>
          <a:p>
            <a:r>
              <a:rPr lang="es-ES" dirty="0"/>
              <a:t>Las </a:t>
            </a:r>
            <a:r>
              <a:rPr lang="es-ES" b="1" dirty="0"/>
              <a:t>deficiencias de manganeso </a:t>
            </a:r>
            <a:r>
              <a:rPr lang="es-ES" dirty="0"/>
              <a:t>o de zinc en la planta también causan clorosis. </a:t>
            </a:r>
          </a:p>
          <a:p>
            <a:r>
              <a:rPr lang="es-ES" dirty="0"/>
              <a:t>La manera de diferenciar una deficiencia de hierro de una deficiencia de zinc o de manganeso es comprobar qué hojas se </a:t>
            </a:r>
            <a:r>
              <a:rPr lang="es-ES" b="1" dirty="0"/>
              <a:t>tornaron cloróticas </a:t>
            </a:r>
            <a:r>
              <a:rPr lang="es-ES" dirty="0"/>
              <a:t>primero. </a:t>
            </a:r>
          </a:p>
          <a:p>
            <a:r>
              <a:rPr lang="es-ES" dirty="0"/>
              <a:t>La clorosis de hierro comienza en las hojas más jóvenes y en las hojas terminales de la planta y más tarde avanza hacia la parte interna de las hojas maduras. </a:t>
            </a:r>
          </a:p>
          <a:p>
            <a:r>
              <a:rPr lang="es-ES" dirty="0"/>
              <a:t>Por el contrario, las deficiencias de manganeso y de zinc, primero se inician en la parte interna de las hojas maduras y en seguida progresan hacia fuera de la hoja. </a:t>
            </a:r>
          </a:p>
          <a:p>
            <a:r>
              <a:rPr lang="es-ES" dirty="0"/>
              <a:t>Las </a:t>
            </a:r>
            <a:r>
              <a:rPr lang="es-ES" b="1" dirty="0"/>
              <a:t>plantas necesitan hierro </a:t>
            </a:r>
            <a:r>
              <a:rPr lang="es-ES" dirty="0"/>
              <a:t>para la formación de la clorofila. </a:t>
            </a:r>
          </a:p>
        </p:txBody>
      </p:sp>
    </p:spTree>
    <p:extLst>
      <p:ext uri="{BB962C8B-B14F-4D97-AF65-F5344CB8AC3E}">
        <p14:creationId xmlns:p14="http://schemas.microsoft.com/office/powerpoint/2010/main" val="90314251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200916" cy="4779893"/>
          </a:xfrm>
        </p:spPr>
        <p:txBody>
          <a:bodyPr>
            <a:normAutofit/>
          </a:bodyPr>
          <a:lstStyle/>
          <a:p>
            <a:r>
              <a:rPr lang="es-ES" sz="2000" dirty="0"/>
              <a:t>La clorofila da a las hojas su color verde y es necesario para que la planta produzca el alimento que necesita para su propio crecimiento. </a:t>
            </a:r>
          </a:p>
          <a:p>
            <a:r>
              <a:rPr lang="es-ES" sz="2000" dirty="0"/>
              <a:t>El hierro es también necesario para muchas funciones enzimáticas que manejan el metabolismo y la respiración de la planta. </a:t>
            </a:r>
          </a:p>
          <a:p>
            <a:r>
              <a:rPr lang="es-ES" sz="2000" dirty="0"/>
              <a:t>El hierro se vuelve más insoluble en la medida que el pH del suelo sube por encima de 6.5 ó 6.7 (7,0 es PH neutro; abajo de 7.0 el pH es ácido; arriba de 7.0 el pH es alcalino). </a:t>
            </a:r>
          </a:p>
          <a:p>
            <a:r>
              <a:rPr lang="es-ES" sz="2000" dirty="0"/>
              <a:t>En la mayoría de las plantas, el hierro se puede absorber solamente como ion libre (Fe++) cuando el pH se encuentra entre 5.0 y 6.5. </a:t>
            </a:r>
          </a:p>
        </p:txBody>
      </p:sp>
    </p:spTree>
    <p:extLst>
      <p:ext uri="{BB962C8B-B14F-4D97-AF65-F5344CB8AC3E}">
        <p14:creationId xmlns:p14="http://schemas.microsoft.com/office/powerpoint/2010/main" val="360714270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01136"/>
          </a:xfrm>
        </p:spPr>
        <p:txBody>
          <a:bodyPr>
            <a:normAutofit fontScale="90000"/>
          </a:bodyPr>
          <a:lstStyle/>
          <a:p>
            <a:r>
              <a:rPr lang="es-ES" dirty="0"/>
              <a:t>Síntomas</a:t>
            </a:r>
          </a:p>
        </p:txBody>
      </p:sp>
      <p:sp>
        <p:nvSpPr>
          <p:cNvPr id="3" name="2 Marcador de contenido"/>
          <p:cNvSpPr>
            <a:spLocks noGrp="1"/>
          </p:cNvSpPr>
          <p:nvPr>
            <p:ph idx="1"/>
          </p:nvPr>
        </p:nvSpPr>
        <p:spPr>
          <a:xfrm>
            <a:off x="1043492" y="1844824"/>
            <a:ext cx="7200916" cy="3987805"/>
          </a:xfrm>
        </p:spPr>
        <p:txBody>
          <a:bodyPr>
            <a:normAutofit fontScale="85000" lnSpcReduction="10000"/>
          </a:bodyPr>
          <a:lstStyle/>
          <a:p>
            <a:r>
              <a:rPr lang="es-ES" dirty="0"/>
              <a:t>Los síntomas pueden variar dependiendo de varios factores. </a:t>
            </a:r>
            <a:r>
              <a:rPr lang="es-ES" b="1" dirty="0"/>
              <a:t>¿Qué tan alcalino es el suelo? </a:t>
            </a:r>
          </a:p>
          <a:p>
            <a:r>
              <a:rPr lang="es-ES" dirty="0"/>
              <a:t>Entre más alto es el pH, más clorótica es la planta. </a:t>
            </a:r>
          </a:p>
          <a:p>
            <a:r>
              <a:rPr lang="es-ES" b="1" dirty="0"/>
              <a:t>¿Cuánto tiempo ha estado clorótica la planta? </a:t>
            </a:r>
          </a:p>
          <a:p>
            <a:r>
              <a:rPr lang="es-ES" dirty="0"/>
              <a:t>En general, entre más tiempo ha estado clorótica la planta, más severa es la clorosis. </a:t>
            </a:r>
          </a:p>
          <a:p>
            <a:r>
              <a:rPr lang="es-ES" dirty="0"/>
              <a:t>Generalmente, una clorosis moderada comienza con una palidez (un color verde claro a un verde lima) del tejido entre las venas, mientras que un color amarillo indica una condición más seria. </a:t>
            </a:r>
          </a:p>
          <a:p>
            <a:r>
              <a:rPr lang="es-ES" dirty="0"/>
              <a:t>En algunos casos, solamente una parte de la planta es clorótica. </a:t>
            </a:r>
          </a:p>
        </p:txBody>
      </p:sp>
    </p:spTree>
    <p:extLst>
      <p:ext uri="{BB962C8B-B14F-4D97-AF65-F5344CB8AC3E}">
        <p14:creationId xmlns:p14="http://schemas.microsoft.com/office/powerpoint/2010/main" val="398148561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268760"/>
            <a:ext cx="7200916" cy="4563869"/>
          </a:xfrm>
        </p:spPr>
        <p:txBody>
          <a:bodyPr/>
          <a:lstStyle/>
          <a:p>
            <a:r>
              <a:rPr lang="es-ES" sz="2000" dirty="0"/>
              <a:t>Las áreas afectadas (o la planta entera) se pueden inhibir o dejar de producir flores y fruta.</a:t>
            </a:r>
          </a:p>
          <a:p>
            <a:r>
              <a:rPr lang="es-ES" sz="2000" dirty="0"/>
              <a:t> Además, las hojas cloróticas son más propensas a secarse o a enfermedades de las hojas. </a:t>
            </a:r>
          </a:p>
          <a:p>
            <a:r>
              <a:rPr lang="es-ES" sz="2000" dirty="0"/>
              <a:t>Con clorosis severa, las venas de la hoja se pondrán de un color amarillo, seguido de la muerte de la hoja, después las ramas afectadas pueden deteriorarse.</a:t>
            </a:r>
          </a:p>
          <a:p>
            <a:endParaRPr lang="es-ES" dirty="0"/>
          </a:p>
        </p:txBody>
      </p:sp>
    </p:spTree>
    <p:extLst>
      <p:ext uri="{BB962C8B-B14F-4D97-AF65-F5344CB8AC3E}">
        <p14:creationId xmlns:p14="http://schemas.microsoft.com/office/powerpoint/2010/main" val="91582246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529128"/>
          </a:xfrm>
        </p:spPr>
        <p:txBody>
          <a:bodyPr>
            <a:normAutofit fontScale="90000"/>
          </a:bodyPr>
          <a:lstStyle/>
          <a:p>
            <a:r>
              <a:rPr lang="es-ES" dirty="0"/>
              <a:t>Tratamiento</a:t>
            </a:r>
          </a:p>
        </p:txBody>
      </p:sp>
      <p:sp>
        <p:nvSpPr>
          <p:cNvPr id="3" name="2 Marcador de contenido"/>
          <p:cNvSpPr>
            <a:spLocks noGrp="1"/>
          </p:cNvSpPr>
          <p:nvPr>
            <p:ph idx="1"/>
          </p:nvPr>
        </p:nvSpPr>
        <p:spPr>
          <a:xfrm>
            <a:off x="1043492" y="1700808"/>
            <a:ext cx="6777317" cy="4131821"/>
          </a:xfrm>
        </p:spPr>
        <p:txBody>
          <a:bodyPr>
            <a:normAutofit/>
          </a:bodyPr>
          <a:lstStyle/>
          <a:p>
            <a:r>
              <a:rPr lang="es-ES" sz="2000" dirty="0"/>
              <a:t>El tratamiento de la clorosis varía dependiendo de la causa.</a:t>
            </a:r>
          </a:p>
          <a:p>
            <a:r>
              <a:rPr lang="es-ES" sz="2000" dirty="0"/>
              <a:t>Si la clorosis es debido a la compactación de suelo, drenaje pobre, crecimiento pobre de la raíz o lesión de la raíz, entonces aireación del centro de la planta, arado o picado del suelo, aplicación de residuos orgánicos </a:t>
            </a:r>
            <a:r>
              <a:rPr lang="es-ES" sz="2000" b="1" dirty="0"/>
              <a:t>(mulch) </a:t>
            </a:r>
            <a:r>
              <a:rPr lang="es-ES" sz="2000" dirty="0"/>
              <a:t>o algunas otras prácticas culturales pueden ser necesarias.</a:t>
            </a:r>
          </a:p>
          <a:p>
            <a:r>
              <a:rPr lang="es-ES" sz="2000" dirty="0"/>
              <a:t> Las deficiencias de nutrientes se pueden tratar de varias maneras.</a:t>
            </a:r>
          </a:p>
        </p:txBody>
      </p:sp>
    </p:spTree>
    <p:extLst>
      <p:ext uri="{BB962C8B-B14F-4D97-AF65-F5344CB8AC3E}">
        <p14:creationId xmlns:p14="http://schemas.microsoft.com/office/powerpoint/2010/main" val="408994628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a:bodyPr>
          <a:lstStyle/>
          <a:p>
            <a:r>
              <a:rPr lang="es-ES" sz="2000" dirty="0"/>
              <a:t>La aplicación </a:t>
            </a:r>
            <a:r>
              <a:rPr lang="es-ES" sz="2000" b="1" dirty="0"/>
              <a:t>de nutrientes foliares </a:t>
            </a:r>
            <a:r>
              <a:rPr lang="es-ES" sz="2000" dirty="0"/>
              <a:t>en una forma soluble o en una mezcla líquida pueden corregir el problema por un tiempo, pero solamente funciona con las hojas que están desarrolladas durante la aplicación. </a:t>
            </a:r>
          </a:p>
          <a:p>
            <a:r>
              <a:rPr lang="es-ES" sz="2000" dirty="0"/>
              <a:t>Las hojas que nacen y se desarrollan después del tratamiento, no se benefician del tratamiento. </a:t>
            </a:r>
          </a:p>
          <a:p>
            <a:r>
              <a:rPr lang="es-ES" sz="2000" dirty="0"/>
              <a:t>Por lo tanto, varios tratamientos por cada estación pueden ser necesarios para mantener el follaje verde</a:t>
            </a:r>
            <a:r>
              <a:rPr lang="es-ES" dirty="0"/>
              <a:t>. </a:t>
            </a:r>
          </a:p>
          <a:p>
            <a:r>
              <a:rPr lang="es-ES" sz="2000" dirty="0">
                <a:ea typeface="Calibri"/>
                <a:cs typeface="Times New Roman"/>
              </a:rPr>
              <a:t>Otro método es la </a:t>
            </a:r>
            <a:r>
              <a:rPr lang="es-ES" sz="2000" b="1" dirty="0">
                <a:ea typeface="Calibri"/>
                <a:cs typeface="Times New Roman"/>
              </a:rPr>
              <a:t>aplicación al tronco de la planta</a:t>
            </a:r>
            <a:r>
              <a:rPr lang="es-ES" sz="2000" dirty="0">
                <a:ea typeface="Calibri"/>
                <a:cs typeface="Times New Roman"/>
              </a:rPr>
              <a:t>. El uso de ésta aplicación es rápida y puede durar varios años. Sin embargo, usted debe esperar por treinta días para que el árbol responda a las aplicaciones al tronco. </a:t>
            </a:r>
            <a:endParaRPr lang="es-ES" sz="2000" dirty="0"/>
          </a:p>
          <a:p>
            <a:endParaRPr lang="es-ES" dirty="0"/>
          </a:p>
        </p:txBody>
      </p:sp>
    </p:spTree>
    <p:extLst>
      <p:ext uri="{BB962C8B-B14F-4D97-AF65-F5344CB8AC3E}">
        <p14:creationId xmlns:p14="http://schemas.microsoft.com/office/powerpoint/2010/main" val="425004650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272924" cy="5067925"/>
          </a:xfrm>
        </p:spPr>
        <p:txBody>
          <a:bodyPr>
            <a:normAutofit fontScale="85000" lnSpcReduction="10000"/>
          </a:bodyPr>
          <a:lstStyle/>
          <a:p>
            <a:r>
              <a:rPr lang="es-ES" dirty="0"/>
              <a:t>Hay dos formas de aplicar los alimentos vía tronco de la planta. </a:t>
            </a:r>
          </a:p>
          <a:p>
            <a:r>
              <a:rPr lang="es-ES" dirty="0"/>
              <a:t>Ambos métodos implican perforar agujeros en el tronco - el número de agujeros depende del diámetro del tronco.</a:t>
            </a:r>
          </a:p>
          <a:p>
            <a:r>
              <a:rPr lang="es-ES" dirty="0"/>
              <a:t> Con la primera forma de aplicación, unos recipientes (envases) con tubos se colocan en los agujeros.</a:t>
            </a:r>
          </a:p>
          <a:p>
            <a:r>
              <a:rPr lang="es-ES" dirty="0"/>
              <a:t> El movimiento de la humedad del árbol ayudará a transportar los alimentos adentro del tronco.</a:t>
            </a:r>
          </a:p>
          <a:p>
            <a:r>
              <a:rPr lang="es-ES" dirty="0"/>
              <a:t> Después que los recipientes se vacíen, se quitan y se tapan los agujeros. </a:t>
            </a:r>
          </a:p>
          <a:p>
            <a:r>
              <a:rPr lang="es-ES" dirty="0"/>
              <a:t>El otro método requiere que </a:t>
            </a:r>
            <a:r>
              <a:rPr lang="es-ES" b="1" dirty="0"/>
              <a:t>cápsulas plásticas que se insertan en los agujeros perforados</a:t>
            </a:r>
            <a:r>
              <a:rPr lang="es-ES" dirty="0"/>
              <a:t>. Estas cápsulas están diseñadas para ser dejadas dentro del tronco del árbol. En ambos casos, consideremos contratar a un profesional para hacer la aplicación de nutrientes a través del tronco del árbol. </a:t>
            </a:r>
          </a:p>
        </p:txBody>
      </p:sp>
    </p:spTree>
    <p:extLst>
      <p:ext uri="{BB962C8B-B14F-4D97-AF65-F5344CB8AC3E}">
        <p14:creationId xmlns:p14="http://schemas.microsoft.com/office/powerpoint/2010/main" val="328567466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200916" cy="5067925"/>
          </a:xfrm>
        </p:spPr>
        <p:txBody>
          <a:bodyPr>
            <a:normAutofit/>
          </a:bodyPr>
          <a:lstStyle/>
          <a:p>
            <a:r>
              <a:rPr lang="es-ES" sz="2000" dirty="0"/>
              <a:t>El último método para tratar clorosis es a través del tratamiento del suelo. </a:t>
            </a:r>
          </a:p>
          <a:p>
            <a:r>
              <a:rPr lang="es-ES" sz="2000" dirty="0"/>
              <a:t>Las pruebas de suelo sirven para determinar el pH del suelo y la disponibilidad de alimentos que pueden causar clorosis. </a:t>
            </a:r>
          </a:p>
          <a:p>
            <a:r>
              <a:rPr lang="es-ES" sz="2000" dirty="0"/>
              <a:t>De acuerdo con una prueba de suelo, se corrige el pH, o los alimentos son aplicados perforando agujeros en la tierra a un ángulo de 45 grados, con una profundidad de 50 cm. y a una distancia de 2 a 5 metros del tronco según la planta. </a:t>
            </a:r>
          </a:p>
          <a:p>
            <a:r>
              <a:rPr lang="es-ES" sz="2000" dirty="0"/>
              <a:t>Y se llega tan lejos como la sombra del árbol, altura del árbol, calles, calzadas, etc., lo permitan.</a:t>
            </a:r>
          </a:p>
        </p:txBody>
      </p:sp>
    </p:spTree>
    <p:extLst>
      <p:ext uri="{BB962C8B-B14F-4D97-AF65-F5344CB8AC3E}">
        <p14:creationId xmlns:p14="http://schemas.microsoft.com/office/powerpoint/2010/main" val="3961326250"/>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692696"/>
            <a:ext cx="7200916" cy="5139933"/>
          </a:xfrm>
        </p:spPr>
        <p:txBody>
          <a:bodyPr>
            <a:normAutofit lnSpcReduction="10000"/>
          </a:bodyPr>
          <a:lstStyle/>
          <a:p>
            <a:r>
              <a:rPr lang="es-ES" sz="2000" dirty="0"/>
              <a:t>El suelo que es alcalino por lo general contiene grandes cantidades de calcio, sodio y magnesio, y es menos soluble que el suelo ácido. </a:t>
            </a:r>
          </a:p>
          <a:p>
            <a:r>
              <a:rPr lang="es-ES" sz="2000" dirty="0"/>
              <a:t>Crecimiento de la planta se reduce a menudo en los suelos alcalinos porque agua y nutrientes esenciales no son capaces de penetrar fácilmente el suelo. Esto puede conducir a la deficiencia de nutrientes y crecimiento atrofiado en las plantas. </a:t>
            </a:r>
          </a:p>
          <a:p>
            <a:r>
              <a:rPr lang="es-ES" sz="2000" dirty="0"/>
              <a:t>El suelo que es sólo ligeramente alcalino puede ser beneficioso para algunas plantas, tales como las lilas y espárragos, pero un exceso de alcalinidad es casi siempre perjudicial para el crecimiento.</a:t>
            </a:r>
          </a:p>
          <a:p>
            <a:r>
              <a:rPr lang="es-ES" sz="2000" dirty="0"/>
              <a:t>En suelos altamente alcalinos, hierro, manganeso, fósforo y no están disponibles en cantidades suficientemente altas como para sostener el crecimiento en la mayoría de las plantas. </a:t>
            </a:r>
          </a:p>
        </p:txBody>
      </p:sp>
    </p:spTree>
    <p:extLst>
      <p:ext uri="{BB962C8B-B14F-4D97-AF65-F5344CB8AC3E}">
        <p14:creationId xmlns:p14="http://schemas.microsoft.com/office/powerpoint/2010/main" val="281063057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128908" cy="4923909"/>
          </a:xfrm>
        </p:spPr>
        <p:txBody>
          <a:bodyPr>
            <a:normAutofit/>
          </a:bodyPr>
          <a:lstStyle/>
          <a:p>
            <a:r>
              <a:rPr lang="es-ES" sz="2000" dirty="0"/>
              <a:t>Si la disminución del pH del suelo alcalino no es posible, o no funciona, se pueden construir parterres elevados, donde capa superior del suelo puede ser utilizada. </a:t>
            </a:r>
          </a:p>
          <a:p>
            <a:r>
              <a:rPr lang="es-ES" sz="2000" dirty="0"/>
              <a:t>Hay muchas plantas que pueden ser cultivadas en un suelo que es algo alcalino, un jardín de dichas plantas no es realista. </a:t>
            </a:r>
          </a:p>
          <a:p>
            <a:r>
              <a:rPr lang="es-ES" sz="2000" dirty="0"/>
              <a:t>Algunas plantas que crecen bien en este suelo son el orégano , la adelfa, el pepino, el apio y eucalipto. Aloes , la lavanda, el crisantemo, el iris y  la zinnia también crecen bien. </a:t>
            </a:r>
          </a:p>
        </p:txBody>
      </p:sp>
    </p:spTree>
    <p:extLst>
      <p:ext uri="{BB962C8B-B14F-4D97-AF65-F5344CB8AC3E}">
        <p14:creationId xmlns:p14="http://schemas.microsoft.com/office/powerpoint/2010/main" val="315732134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t>¿Qué causa el suelo para convertirse en ácido o alcalino? </a:t>
            </a:r>
          </a:p>
        </p:txBody>
      </p:sp>
      <p:sp>
        <p:nvSpPr>
          <p:cNvPr id="3" name="2 Marcador de contenido"/>
          <p:cNvSpPr>
            <a:spLocks noGrp="1"/>
          </p:cNvSpPr>
          <p:nvPr>
            <p:ph idx="1"/>
          </p:nvPr>
        </p:nvSpPr>
        <p:spPr/>
        <p:txBody>
          <a:bodyPr>
            <a:normAutofit lnSpcReduction="10000"/>
          </a:bodyPr>
          <a:lstStyle/>
          <a:p>
            <a:r>
              <a:rPr lang="es-ES" sz="2000" dirty="0"/>
              <a:t>1.-Los suelos están compuestos de roca y tierra el tipo de roca determina el pH natural de la tierra. </a:t>
            </a:r>
          </a:p>
          <a:p>
            <a:r>
              <a:rPr lang="es-ES" sz="2000" dirty="0"/>
              <a:t>La roca caliza básica crea suelo alcalino y la roca ácida, roca que contiene más  sílice y la creación de suelo ácido. </a:t>
            </a:r>
          </a:p>
          <a:p>
            <a:r>
              <a:rPr lang="es-ES" sz="2000" dirty="0"/>
              <a:t>2. </a:t>
            </a:r>
            <a:r>
              <a:rPr lang="es-ES" sz="2000" b="1" dirty="0"/>
              <a:t>Precipitaciones</a:t>
            </a:r>
            <a:r>
              <a:rPr lang="es-ES" sz="2000" dirty="0"/>
              <a:t> - Lixivian los elementos básicos, tales como el calcio y el magnesio del suelo. </a:t>
            </a:r>
          </a:p>
          <a:p>
            <a:r>
              <a:rPr lang="es-ES" sz="2000" dirty="0"/>
              <a:t>  Por lo tanto encontrarán las zonas con alta   precipitación generalmente tienen suelos ácidos, mientras que las zonas secas tienden a tener un suelo alcalino.</a:t>
            </a:r>
          </a:p>
        </p:txBody>
      </p:sp>
    </p:spTree>
    <p:extLst>
      <p:ext uri="{BB962C8B-B14F-4D97-AF65-F5344CB8AC3E}">
        <p14:creationId xmlns:p14="http://schemas.microsoft.com/office/powerpoint/2010/main" val="280802360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128908" cy="5544616"/>
          </a:xfrm>
        </p:spPr>
        <p:txBody>
          <a:bodyPr>
            <a:normAutofit lnSpcReduction="10000"/>
          </a:bodyPr>
          <a:lstStyle/>
          <a:p>
            <a:r>
              <a:rPr lang="es-ES" sz="2000" dirty="0"/>
              <a:t>3. </a:t>
            </a:r>
            <a:r>
              <a:rPr lang="es-ES" sz="2000" b="1" dirty="0"/>
              <a:t>Fertilizantes </a:t>
            </a:r>
            <a:r>
              <a:rPr lang="es-ES" sz="2000" dirty="0"/>
              <a:t>- algunos fertilizantes tienden a hacer que el suelo ácido. Urea de amonio es un ejemplo.</a:t>
            </a:r>
          </a:p>
          <a:p>
            <a:r>
              <a:rPr lang="es-ES" sz="2000" dirty="0"/>
              <a:t>La mayoría de plantas como un pH cercano a la neutralidad o sólo un poco en el lado ácido. A un pH muy alto o muy bajo puede ser tóxico para las plantas. </a:t>
            </a:r>
          </a:p>
          <a:p>
            <a:r>
              <a:rPr lang="es-ES" sz="2000" dirty="0"/>
              <a:t>En los suelos de calcio (Ca) y magnesio (Mg) son menos disponible para las plantas. </a:t>
            </a:r>
          </a:p>
          <a:p>
            <a:r>
              <a:rPr lang="es-ES" sz="2000" dirty="0"/>
              <a:t>El aluminio (Al) y manganeso (Mn) puede alcanzar niveles tóxicos. </a:t>
            </a:r>
          </a:p>
          <a:p>
            <a:r>
              <a:rPr lang="es-ES" sz="2000" dirty="0"/>
              <a:t>La mayoría de plantas como un pH cercano a la neutralidad o sólo un poco en el lado ácido. Un pH muy alto o muy bajo puede ser tóxico para las plantas. </a:t>
            </a:r>
          </a:p>
          <a:p>
            <a:r>
              <a:rPr lang="es-ES" sz="2000" dirty="0"/>
              <a:t>En los suelos de calcio de ácido (Ca) y magnesio (Mg) son menos disponible para las plantas. El aluminio (Al) y manganeso (Mn) puede alcanzar niveles tóxicos.</a:t>
            </a:r>
          </a:p>
        </p:txBody>
      </p:sp>
    </p:spTree>
    <p:extLst>
      <p:ext uri="{BB962C8B-B14F-4D97-AF65-F5344CB8AC3E}">
        <p14:creationId xmlns:p14="http://schemas.microsoft.com/office/powerpoint/2010/main" val="111766201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fontScale="85000" lnSpcReduction="20000"/>
          </a:bodyPr>
          <a:lstStyle/>
          <a:p>
            <a:r>
              <a:rPr lang="es-ES" b="1" dirty="0"/>
              <a:t>Suelo alcalino </a:t>
            </a:r>
            <a:r>
              <a:rPr lang="es-ES" dirty="0"/>
              <a:t>ocurre comúnmente en las regiones áridas o desérticas con lluvias ligeras, mientras que las áreas que están densamente forestadas y tienen altas precipitaciones tienden a ser más ácida. </a:t>
            </a:r>
          </a:p>
          <a:p>
            <a:r>
              <a:rPr lang="es-ES" dirty="0"/>
              <a:t>Las regiones que reciben menos de  (50 centímetros) de lluvia al año son más propensos a tener suelo que es naturalmente alcalino. </a:t>
            </a:r>
            <a:r>
              <a:rPr lang="es-ES" b="1" dirty="0"/>
              <a:t>Regar el suelo</a:t>
            </a:r>
          </a:p>
          <a:p>
            <a:r>
              <a:rPr lang="es-ES" dirty="0"/>
              <a:t>La adición de azufre puede hacer el suelo más ácido. </a:t>
            </a:r>
          </a:p>
          <a:p>
            <a:r>
              <a:rPr lang="es-ES" dirty="0"/>
              <a:t>Aproximadamente de  (30 a 85 gramos) de azufre suelo de roca puede ser añadido por  un metro cuadrado de suelo para elevar el pH en 1,0 puntos. Menos azufre debe ser utilizado para suelos arenosos, y más para suelos arcillosos se debe mezclar adecuadamente antes de cualquier siembra. La </a:t>
            </a:r>
            <a:r>
              <a:rPr lang="es-ES" b="1" dirty="0"/>
              <a:t>adición de materia orgánica </a:t>
            </a:r>
            <a:r>
              <a:rPr lang="es-ES" dirty="0"/>
              <a:t>como el aserrín, turba, musgo , compost y astillas de madera también reducirá el pH del suelo. </a:t>
            </a:r>
          </a:p>
          <a:p>
            <a:endParaRPr lang="es-ES" dirty="0"/>
          </a:p>
        </p:txBody>
      </p:sp>
    </p:spTree>
    <p:extLst>
      <p:ext uri="{BB962C8B-B14F-4D97-AF65-F5344CB8AC3E}">
        <p14:creationId xmlns:p14="http://schemas.microsoft.com/office/powerpoint/2010/main" val="287280241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128908" cy="4995917"/>
          </a:xfrm>
        </p:spPr>
        <p:txBody>
          <a:bodyPr>
            <a:normAutofit fontScale="85000" lnSpcReduction="10000"/>
          </a:bodyPr>
          <a:lstStyle/>
          <a:p>
            <a:r>
              <a:rPr lang="es-ES" dirty="0"/>
              <a:t>El fósforo está atado por el hierro (Fe) y el aluminio (Al). Las bacterias también crecen poco.</a:t>
            </a:r>
          </a:p>
          <a:p>
            <a:r>
              <a:rPr lang="es-ES" dirty="0"/>
              <a:t>En suelos alcalinos el fósforo (P) está amarrado por Ca y Mg. Hierro (Fe), zinc (Zn) y manganeso (Mn) están menos disponibles. </a:t>
            </a:r>
          </a:p>
          <a:p>
            <a:r>
              <a:rPr lang="es-ES" dirty="0"/>
              <a:t>El compost es útil para añadir a los suelos, independientemente de si usted tiene un suelo ácido y alcalino</a:t>
            </a:r>
            <a:r>
              <a:rPr lang="es-ES" b="1" dirty="0"/>
              <a:t>. ¿Cómo podemos hacer esto? </a:t>
            </a:r>
            <a:r>
              <a:rPr lang="es-ES" dirty="0"/>
              <a:t>El compost es un agente tampón. </a:t>
            </a:r>
          </a:p>
          <a:p>
            <a:r>
              <a:rPr lang="es-ES" dirty="0"/>
              <a:t>Un tampón es una sustancia que tiende a disminuir el cambio en el pH. El compost permite que el pH del suelo varié con eficacia a un punto por encima y por debajo de la lectura de pH para su suelo. </a:t>
            </a:r>
          </a:p>
          <a:p>
            <a:r>
              <a:rPr lang="es-ES" dirty="0"/>
              <a:t>Como 7 es en el rango ideal para las plantas hemos resuelto una buena parte del problema con el pH del compost. </a:t>
            </a:r>
          </a:p>
          <a:p>
            <a:endParaRPr lang="es-ES" dirty="0"/>
          </a:p>
        </p:txBody>
      </p:sp>
    </p:spTree>
    <p:extLst>
      <p:ext uri="{BB962C8B-B14F-4D97-AF65-F5344CB8AC3E}">
        <p14:creationId xmlns:p14="http://schemas.microsoft.com/office/powerpoint/2010/main" val="209417705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745152"/>
          </a:xfrm>
        </p:spPr>
        <p:txBody>
          <a:bodyPr>
            <a:normAutofit fontScale="90000"/>
          </a:bodyPr>
          <a:lstStyle/>
          <a:p>
            <a:r>
              <a:rPr lang="es-ES" dirty="0"/>
              <a:t>¿Qué causa el suelo ácido? </a:t>
            </a:r>
          </a:p>
        </p:txBody>
      </p:sp>
      <p:sp>
        <p:nvSpPr>
          <p:cNvPr id="3" name="2 Marcador de contenido"/>
          <p:cNvSpPr>
            <a:spLocks noGrp="1"/>
          </p:cNvSpPr>
          <p:nvPr>
            <p:ph idx="1"/>
          </p:nvPr>
        </p:nvSpPr>
        <p:spPr>
          <a:xfrm>
            <a:off x="1043492" y="1988840"/>
            <a:ext cx="6777317" cy="3843789"/>
          </a:xfrm>
        </p:spPr>
        <p:txBody>
          <a:bodyPr>
            <a:normAutofit/>
          </a:bodyPr>
          <a:lstStyle/>
          <a:p>
            <a:r>
              <a:rPr lang="es-ES" sz="2000" dirty="0"/>
              <a:t>Hay tres cosas básicas que hacen que el suelo sea ácido. </a:t>
            </a:r>
            <a:r>
              <a:rPr lang="es-ES" sz="2000" b="1" dirty="0"/>
              <a:t>La primera</a:t>
            </a:r>
            <a:r>
              <a:rPr lang="es-ES" sz="2000" dirty="0"/>
              <a:t>, y más común, es simplemente que la materia orgánica y minerales que se descomponen en un suelo en el tiempo son de naturaleza ácida, y hacen  el suelo ácido.</a:t>
            </a:r>
          </a:p>
          <a:p>
            <a:r>
              <a:rPr lang="es-ES" sz="2000" dirty="0"/>
              <a:t> Esto es común en los bosques de pinos y turberas</a:t>
            </a:r>
          </a:p>
          <a:p>
            <a:r>
              <a:rPr lang="es-ES" sz="2000" b="1" dirty="0"/>
              <a:t>La segunda </a:t>
            </a:r>
            <a:r>
              <a:rPr lang="es-ES" sz="2000" dirty="0"/>
              <a:t>forma convertimos en suelo ácido a través de la lixiviación por el exceso de lluvias o riego. Resultados con demasiada agua los nutrientes esenciales, como el potasio, magnesio y calcio, son eliminados por el (lixiviado) del suelo.</a:t>
            </a:r>
          </a:p>
        </p:txBody>
      </p:sp>
    </p:spTree>
    <p:extLst>
      <p:ext uri="{BB962C8B-B14F-4D97-AF65-F5344CB8AC3E}">
        <p14:creationId xmlns:p14="http://schemas.microsoft.com/office/powerpoint/2010/main" val="356133391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72924" cy="4923909"/>
          </a:xfrm>
        </p:spPr>
        <p:txBody>
          <a:bodyPr>
            <a:normAutofit/>
          </a:bodyPr>
          <a:lstStyle/>
          <a:p>
            <a:r>
              <a:rPr lang="es-ES" sz="2000" dirty="0"/>
              <a:t>Estos elementos evitará que el suelo es ácido, por lo que cuando se lixivia, el nivel de pH de la tierra comienza a caer, lo que resulta en un suelo ácido. </a:t>
            </a:r>
          </a:p>
          <a:p>
            <a:r>
              <a:rPr lang="es-ES" sz="2000" dirty="0"/>
              <a:t>Otra forma de suelo se vuelve ácida es el uso de fertilizantes sintéticos de nitrógeno de alta. Estos fertilizantes son generalmente a base de amoníaco, lo que aumenta la acidez del suelo.</a:t>
            </a:r>
          </a:p>
          <a:p>
            <a:r>
              <a:rPr lang="es-ES" sz="2000" b="1" dirty="0"/>
              <a:t>Como probar la acidez del suelo </a:t>
            </a:r>
          </a:p>
          <a:p>
            <a:r>
              <a:rPr lang="es-ES" sz="2000" dirty="0"/>
              <a:t>Hay algunos métodos que puede utilizar para probar la acidez de su suelo. El primero es simplemente enviar una muestra de suelo a un laboratorio especializado Los resultados no sólo le dirán el nivel de pH del suelo sino que también le informarán acerca de los niveles de nutrientes de su suelo (y deficiencias). </a:t>
            </a:r>
          </a:p>
          <a:p>
            <a:endParaRPr lang="es-ES" sz="2000" dirty="0"/>
          </a:p>
          <a:p>
            <a:endParaRPr lang="es-ES" dirty="0"/>
          </a:p>
        </p:txBody>
      </p:sp>
    </p:spTree>
    <p:extLst>
      <p:ext uri="{BB962C8B-B14F-4D97-AF65-F5344CB8AC3E}">
        <p14:creationId xmlns:p14="http://schemas.microsoft.com/office/powerpoint/2010/main" val="188225296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80728"/>
            <a:ext cx="6777317" cy="4851901"/>
          </a:xfrm>
        </p:spPr>
        <p:txBody>
          <a:bodyPr>
            <a:normAutofit/>
          </a:bodyPr>
          <a:lstStyle/>
          <a:p>
            <a:pPr marL="68580" indent="0">
              <a:buNone/>
            </a:pPr>
            <a:r>
              <a:rPr lang="es-ES" sz="2000" dirty="0"/>
              <a:t>Otra solución es comprar los kits de prueba de pH del suelo que en  la mayoría de los viveros y centros de jardinería venden.</a:t>
            </a:r>
          </a:p>
          <a:p>
            <a:pPr marL="68580" indent="0">
              <a:buNone/>
            </a:pPr>
            <a:r>
              <a:rPr lang="es-ES" sz="2000" dirty="0"/>
              <a:t>Estos por lo general cuestan menos de 30 euros, y son bastante fáciles de usar. </a:t>
            </a:r>
          </a:p>
          <a:p>
            <a:pPr marL="68580" indent="0">
              <a:buNone/>
            </a:pPr>
            <a:r>
              <a:rPr lang="es-ES" sz="2000" dirty="0"/>
              <a:t>Si tenemos un poco de papel de tornasol en la mano (recuerde química en la escuela secundaria) Puede tomar muestras de suelo, mezclarlas con agua, y sumergir el papel de tornasol para probar el pH. </a:t>
            </a:r>
          </a:p>
          <a:p>
            <a:pPr marL="68580" indent="0">
              <a:buNone/>
            </a:pPr>
            <a:r>
              <a:rPr lang="es-ES" sz="2000" dirty="0"/>
              <a:t>También hay una, prueba libre muy rápida que usted podemos hacer en casa con nada más que con vinagre para saber si el suelo es ácido o no . </a:t>
            </a:r>
          </a:p>
        </p:txBody>
      </p:sp>
    </p:spTree>
    <p:extLst>
      <p:ext uri="{BB962C8B-B14F-4D97-AF65-F5344CB8AC3E}">
        <p14:creationId xmlns:p14="http://schemas.microsoft.com/office/powerpoint/2010/main" val="234475097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200916" cy="4995917"/>
          </a:xfrm>
        </p:spPr>
        <p:txBody>
          <a:bodyPr>
            <a:normAutofit fontScale="92500" lnSpcReduction="20000"/>
          </a:bodyPr>
          <a:lstStyle/>
          <a:p>
            <a:r>
              <a:rPr lang="es-ES" dirty="0"/>
              <a:t>Otra cosa a buscar  que malas hierbas parecen estar prosperando en su jardín. </a:t>
            </a:r>
          </a:p>
          <a:p>
            <a:r>
              <a:rPr lang="es-ES" dirty="0"/>
              <a:t>Algunas malas hierbas crecen excesivamente bien en suelos ácidos. Si vemos un gran número de las siguientes malezas en el jardín, es muy probable que usted está tratando con suelos ácidos: </a:t>
            </a:r>
          </a:p>
          <a:p>
            <a:r>
              <a:rPr lang="es-ES" dirty="0"/>
              <a:t>• Oriental Bracken (Pteridium aquilinum) </a:t>
            </a:r>
          </a:p>
          <a:p>
            <a:r>
              <a:rPr lang="es-ES" dirty="0"/>
              <a:t>• Buttercup (Ranunculus spp.) </a:t>
            </a:r>
          </a:p>
          <a:p>
            <a:r>
              <a:rPr lang="es-ES" dirty="0"/>
              <a:t>• Silvery Cinquefoil (Potentilla argentea) </a:t>
            </a:r>
          </a:p>
          <a:p>
            <a:r>
              <a:rPr lang="es-ES" dirty="0"/>
              <a:t>• Diente de león (Taraxacum officinale) </a:t>
            </a:r>
          </a:p>
          <a:p>
            <a:r>
              <a:rPr lang="es-ES" dirty="0"/>
              <a:t>• Docks (Rumex spp.) </a:t>
            </a:r>
          </a:p>
          <a:p>
            <a:r>
              <a:rPr lang="es-ES" dirty="0"/>
              <a:t>• La cola de caballo (Equisetum arvense) </a:t>
            </a:r>
          </a:p>
          <a:p>
            <a:r>
              <a:rPr lang="es-ES" dirty="0"/>
              <a:t>• Las ortigas (Urtica dioica) </a:t>
            </a:r>
          </a:p>
          <a:p>
            <a:r>
              <a:rPr lang="es-ES" dirty="0"/>
              <a:t>• Llantén (Plantago spp.) </a:t>
            </a:r>
          </a:p>
          <a:p>
            <a:endParaRPr lang="es-ES" dirty="0"/>
          </a:p>
        </p:txBody>
      </p:sp>
    </p:spTree>
    <p:extLst>
      <p:ext uri="{BB962C8B-B14F-4D97-AF65-F5344CB8AC3E}">
        <p14:creationId xmlns:p14="http://schemas.microsoft.com/office/powerpoint/2010/main" val="337761885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DidzialapisSaky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548680"/>
            <a:ext cx="7908032" cy="585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65172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Potentilla argentea1 eF.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76672"/>
            <a:ext cx="4032448" cy="5921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Potentilla argentea Sturm3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713493"/>
            <a:ext cx="3810000" cy="570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05792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Taraxacum officinale - Köhler–s Medizinal-Pflanzen-1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404664"/>
            <a:ext cx="4086225" cy="607084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rolv.no/images/planteleksikon/T/taraxacum_officinal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1124744"/>
            <a:ext cx="2695575" cy="4528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87782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Rumex-obtusifolius-folia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476672"/>
            <a:ext cx="7620000" cy="5852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56367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Equisetum telmateia stem.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04664"/>
            <a:ext cx="4286250" cy="612068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thaigoodview.com/library/contest2551/science04/17/2/ThaiGoodView/sphenophyta/Equisetum20arvense20Sphenoph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696043"/>
            <a:ext cx="3676650" cy="582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29483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le:Brennnessel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32656"/>
            <a:ext cx="8208912"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37874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Plantago majo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60648"/>
            <a:ext cx="8208912"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98392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476672"/>
            <a:ext cx="7272924" cy="5355957"/>
          </a:xfrm>
        </p:spPr>
        <p:txBody>
          <a:bodyPr>
            <a:normAutofit lnSpcReduction="10000"/>
          </a:bodyPr>
          <a:lstStyle/>
          <a:p>
            <a:endParaRPr lang="es-ES" dirty="0"/>
          </a:p>
          <a:p>
            <a:r>
              <a:rPr lang="es-ES" sz="2000" dirty="0"/>
              <a:t>El pH del suelo en los bosques naturales tienden a variar de básicos a suelos </a:t>
            </a:r>
            <a:r>
              <a:rPr lang="es-ES" sz="2000" b="1" dirty="0"/>
              <a:t>extremadamente ácidos</a:t>
            </a:r>
            <a:r>
              <a:rPr lang="es-ES" sz="2000" dirty="0"/>
              <a:t>, principalmente debido a la descomposición de las hojas, agujas de pino y árboles muertos que son típicamente ácidos. </a:t>
            </a:r>
          </a:p>
          <a:p>
            <a:r>
              <a:rPr lang="es-ES" sz="2000" dirty="0"/>
              <a:t>Si la zona que analizamos recibe con frecuencia  niveles </a:t>
            </a:r>
            <a:r>
              <a:rPr lang="es-ES" sz="2000" b="1" dirty="0"/>
              <a:t>de alta pluviosidad</a:t>
            </a:r>
            <a:r>
              <a:rPr lang="es-ES" sz="2000" dirty="0"/>
              <a:t>, es probable que el suelo pueda ser ligeramente ácido ya que la acción de lixiviación natural de la lluvia favorece la acidez en el suelo</a:t>
            </a:r>
          </a:p>
          <a:p>
            <a:r>
              <a:rPr lang="es-ES" sz="2000" dirty="0"/>
              <a:t>Para bajar la acidez del suelo para el intervalo de pH del suelo que la mayoría de las plantas necesitan normalmente, </a:t>
            </a:r>
            <a:r>
              <a:rPr lang="es-ES" sz="2000" b="1" dirty="0"/>
              <a:t>añadir materia cal, orgánico o mantillo</a:t>
            </a:r>
            <a:r>
              <a:rPr lang="es-ES" sz="2000" dirty="0"/>
              <a:t>. Una solución rápida es rociar de vez en cuando suelo con una solución suave de bicarbonato de sodio 1 cucharada de mezcla en 2 litros de agua. </a:t>
            </a:r>
            <a:endParaRPr lang="es-ES" dirty="0"/>
          </a:p>
        </p:txBody>
      </p:sp>
    </p:spTree>
    <p:extLst>
      <p:ext uri="{BB962C8B-B14F-4D97-AF65-F5344CB8AC3E}">
        <p14:creationId xmlns:p14="http://schemas.microsoft.com/office/powerpoint/2010/main" val="385589786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692696"/>
            <a:ext cx="7200916" cy="5139933"/>
          </a:xfrm>
        </p:spPr>
        <p:txBody>
          <a:bodyPr>
            <a:normAutofit lnSpcReduction="10000"/>
          </a:bodyPr>
          <a:lstStyle/>
          <a:p>
            <a:r>
              <a:rPr lang="es-ES" sz="2000" dirty="0"/>
              <a:t>Esto reducirá la acidez del suelo hacia una gama suelo de pH más neutro . </a:t>
            </a:r>
          </a:p>
          <a:p>
            <a:r>
              <a:rPr lang="es-ES" sz="2000" dirty="0"/>
              <a:t>También puede aplicar caliza dolomita en pequeñas dosis si la acidez del suelo es inferior a 6,0 y ayudar a las plantas a absorber los nutrientes. </a:t>
            </a:r>
          </a:p>
          <a:p>
            <a:r>
              <a:rPr lang="es-ES" sz="2000" dirty="0"/>
              <a:t>Tengamos cuidado de aplicar cal en el tiempo y en pequeñas dosis. </a:t>
            </a:r>
          </a:p>
          <a:p>
            <a:r>
              <a:rPr lang="es-ES" sz="2000" dirty="0"/>
              <a:t>Demasiado en poco tiempo se quema raíces de las plantas y es tóxico para los organismos beneficiosos del suelo. </a:t>
            </a:r>
          </a:p>
          <a:p>
            <a:r>
              <a:rPr lang="es-ES" sz="2000" dirty="0"/>
              <a:t>Aunque se puede añadir cal durante cualquier época del año, la mejor época para aplicar cal es en otoño, ya que necesita alrededor de dos a tres meses para resolver y estabilizar a empezar a trabajar. Si se aplica cal en el otoño, el suelo tratado estará listo para la primavera. </a:t>
            </a:r>
          </a:p>
          <a:p>
            <a:endParaRPr lang="es-ES" sz="2000" dirty="0"/>
          </a:p>
          <a:p>
            <a:endParaRPr lang="es-ES" dirty="0"/>
          </a:p>
        </p:txBody>
      </p:sp>
    </p:spTree>
    <p:extLst>
      <p:ext uri="{BB962C8B-B14F-4D97-AF65-F5344CB8AC3E}">
        <p14:creationId xmlns:p14="http://schemas.microsoft.com/office/powerpoint/2010/main" val="378124509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488948" cy="5112568"/>
          </a:xfrm>
        </p:spPr>
        <p:txBody>
          <a:bodyPr/>
          <a:lstStyle/>
          <a:p>
            <a:r>
              <a:rPr lang="es-ES" sz="2000" dirty="0"/>
              <a:t>Los suelos ácidos abundan en hierro, manganeso, zinc y aluminio.</a:t>
            </a:r>
          </a:p>
          <a:p>
            <a:r>
              <a:rPr lang="es-ES" sz="2000" dirty="0"/>
              <a:t>Los suelos ácidos son fáciles de enmendar ,los suelos alcalinos mas difíciles de corregir</a:t>
            </a:r>
            <a:r>
              <a:rPr lang="es-ES" dirty="0"/>
              <a:t>.</a:t>
            </a:r>
          </a:p>
          <a:p>
            <a:endParaRPr lang="es-ES" dirty="0"/>
          </a:p>
        </p:txBody>
      </p:sp>
    </p:spTree>
    <p:extLst>
      <p:ext uri="{BB962C8B-B14F-4D97-AF65-F5344CB8AC3E}">
        <p14:creationId xmlns:p14="http://schemas.microsoft.com/office/powerpoint/2010/main" val="292326620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027664"/>
            <a:ext cx="6952618" cy="745152"/>
          </a:xfrm>
        </p:spPr>
        <p:txBody>
          <a:bodyPr/>
          <a:lstStyle/>
          <a:p>
            <a:r>
              <a:rPr lang="es-ES" dirty="0"/>
              <a:t>Suelo salino</a:t>
            </a:r>
          </a:p>
        </p:txBody>
      </p:sp>
      <p:sp>
        <p:nvSpPr>
          <p:cNvPr id="3" name="2 Marcador de contenido"/>
          <p:cNvSpPr>
            <a:spLocks noGrp="1"/>
          </p:cNvSpPr>
          <p:nvPr>
            <p:ph idx="1"/>
          </p:nvPr>
        </p:nvSpPr>
        <p:spPr>
          <a:xfrm>
            <a:off x="1043492" y="1988840"/>
            <a:ext cx="6777317" cy="3843789"/>
          </a:xfrm>
        </p:spPr>
        <p:txBody>
          <a:bodyPr>
            <a:normAutofit fontScale="85000" lnSpcReduction="20000"/>
          </a:bodyPr>
          <a:lstStyle/>
          <a:p>
            <a:r>
              <a:rPr lang="es-ES" dirty="0"/>
              <a:t>La salinización de los suelos es el proceso de acumulación en el suelo de sales solubles en agua. Esto puede darse en forma natural, cuando se trata de suelos bajos y planos, que son periódicamente inundados por ríos o arroyos; o si el nivel de las aguas subterráneas es poco profundo y el agua que asciende por capilaridad contiene sales disueltas. Cuando este proceso tiene un </a:t>
            </a:r>
            <a:r>
              <a:rPr lang="es-ES" b="1" dirty="0"/>
              <a:t>origen antropogénico, </a:t>
            </a:r>
            <a:r>
              <a:rPr lang="es-ES" dirty="0"/>
              <a:t>generalmente está asociado a sistemas de riego. Se llama suelo salino a un suelo con exceso de sales solubles,</a:t>
            </a:r>
          </a:p>
          <a:p>
            <a:r>
              <a:rPr lang="es-ES" dirty="0"/>
              <a:t> La sal dominante en general es el </a:t>
            </a:r>
            <a:r>
              <a:rPr lang="es-ES" b="1" dirty="0"/>
              <a:t>cloruro de sodio (NaCl),</a:t>
            </a:r>
            <a:r>
              <a:rPr lang="es-ES" dirty="0"/>
              <a:t> razón por la cual tal suelo también se llama suelo salino-sódico.</a:t>
            </a:r>
          </a:p>
        </p:txBody>
      </p:sp>
    </p:spTree>
    <p:extLst>
      <p:ext uri="{BB962C8B-B14F-4D97-AF65-F5344CB8AC3E}">
        <p14:creationId xmlns:p14="http://schemas.microsoft.com/office/powerpoint/2010/main" val="116567233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196752"/>
            <a:ext cx="7128908" cy="4635877"/>
          </a:xfrm>
        </p:spPr>
        <p:txBody>
          <a:bodyPr>
            <a:normAutofit/>
          </a:bodyPr>
          <a:lstStyle/>
          <a:p>
            <a:r>
              <a:rPr lang="es-ES" sz="2000" dirty="0"/>
              <a:t>La sal reduce la gama de plantas que se pueden plantar y además provoca una merma en el crecimiento de las mismas, pues los terrenos resultan menos fértiles. </a:t>
            </a:r>
          </a:p>
          <a:p>
            <a:r>
              <a:rPr lang="es-ES" sz="2000" dirty="0"/>
              <a:t>Si aumenta la salinidad del suelo, el rendimiento de los cultivos sensibles desciende rápidamente, y los suelos pueden degradarse seriamente, sobre todo, si </a:t>
            </a:r>
            <a:r>
              <a:rPr lang="es-ES" sz="2000" b="1" dirty="0"/>
              <a:t>la salinidad es de tipo sódico. </a:t>
            </a:r>
          </a:p>
          <a:p>
            <a:r>
              <a:rPr lang="es-ES" sz="2000" dirty="0"/>
              <a:t>Se dice que la sal es el cáncer de la tierra ya que con frecuencia no se aprecia su presencia, lo que puede provocar serios problemas.</a:t>
            </a:r>
          </a:p>
        </p:txBody>
      </p:sp>
    </p:spTree>
    <p:extLst>
      <p:ext uri="{BB962C8B-B14F-4D97-AF65-F5344CB8AC3E}">
        <p14:creationId xmlns:p14="http://schemas.microsoft.com/office/powerpoint/2010/main" val="330202385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764704"/>
            <a:ext cx="7200916" cy="5067925"/>
          </a:xfrm>
        </p:spPr>
        <p:txBody>
          <a:bodyPr>
            <a:normAutofit fontScale="92500" lnSpcReduction="10000"/>
          </a:bodyPr>
          <a:lstStyle/>
          <a:p>
            <a:r>
              <a:rPr lang="es-ES" sz="2200" dirty="0"/>
              <a:t>En función de las sales presentes en un suelo podemos realizar una primera clasificación, muy básica, que consistiría en categorizar este tipo de suelos en:  </a:t>
            </a:r>
          </a:p>
          <a:p>
            <a:r>
              <a:rPr lang="es-ES" sz="2200" dirty="0"/>
              <a:t>·         Salino </a:t>
            </a:r>
          </a:p>
          <a:p>
            <a:r>
              <a:rPr lang="es-ES" sz="2200" dirty="0"/>
              <a:t>·         Salino-Sódicos</a:t>
            </a:r>
          </a:p>
          <a:p>
            <a:r>
              <a:rPr lang="es-ES" sz="2200" dirty="0"/>
              <a:t>·         Sódicos no salinos</a:t>
            </a:r>
          </a:p>
          <a:p>
            <a:r>
              <a:rPr lang="es-ES" sz="2200" b="1" dirty="0"/>
              <a:t>En suelos salinos </a:t>
            </a:r>
            <a:r>
              <a:rPr lang="es-ES" sz="2200" dirty="0"/>
              <a:t>,la concentración de sales se debe generalmente a falta de drenaje y elevado porcentaje de evaporación, lo cual origina la mencionada acumulación de sales. </a:t>
            </a:r>
          </a:p>
          <a:p>
            <a:r>
              <a:rPr lang="es-ES" sz="2200" dirty="0"/>
              <a:t>Principalmente contienen </a:t>
            </a:r>
            <a:r>
              <a:rPr lang="es-ES" sz="2200" b="1" dirty="0"/>
              <a:t>cloruros, sulfatos, carbonatos y bicarbonatos de sodio y calcio</a:t>
            </a:r>
            <a:r>
              <a:rPr lang="es-ES" sz="2200" dirty="0"/>
              <a:t>, </a:t>
            </a:r>
            <a:r>
              <a:rPr lang="es-ES" sz="2200" b="1" dirty="0"/>
              <a:t>magnesio y potasio</a:t>
            </a:r>
            <a:r>
              <a:rPr lang="es-ES" sz="2200" dirty="0"/>
              <a:t>, y también pueden proceder de las sales contenidas en aguas que han atravesado capas geológicas ricas en ellas.</a:t>
            </a:r>
          </a:p>
          <a:p>
            <a:endParaRPr lang="es-ES" dirty="0"/>
          </a:p>
        </p:txBody>
      </p:sp>
    </p:spTree>
    <p:extLst>
      <p:ext uri="{BB962C8B-B14F-4D97-AF65-F5344CB8AC3E}">
        <p14:creationId xmlns:p14="http://schemas.microsoft.com/office/powerpoint/2010/main" val="212310255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7272924" cy="4779893"/>
          </a:xfrm>
        </p:spPr>
        <p:txBody>
          <a:bodyPr>
            <a:normAutofit/>
          </a:bodyPr>
          <a:lstStyle/>
          <a:p>
            <a:r>
              <a:rPr lang="es-ES" sz="2000" dirty="0"/>
              <a:t>Para su mejora  es indispensable dotar al suelo de un buen drenaje y lavarlo, </a:t>
            </a:r>
            <a:r>
              <a:rPr lang="es-ES" sz="2000" b="1" dirty="0"/>
              <a:t>así como aportar azufre</a:t>
            </a:r>
            <a:r>
              <a:rPr lang="es-ES" sz="2000" dirty="0"/>
              <a:t>, que independientemente de rebajar el pH favorecerá la formación </a:t>
            </a:r>
            <a:r>
              <a:rPr lang="es-ES" sz="2000" b="1" dirty="0"/>
              <a:t>de sulfato sódico</a:t>
            </a:r>
            <a:r>
              <a:rPr lang="es-ES" sz="2000" dirty="0"/>
              <a:t>, sal soluble y por tanto lavable. </a:t>
            </a:r>
          </a:p>
          <a:p>
            <a:r>
              <a:rPr lang="es-ES" sz="2000" dirty="0"/>
              <a:t>También en estos suelos será </a:t>
            </a:r>
            <a:r>
              <a:rPr lang="es-ES" sz="2000" b="1" dirty="0"/>
              <a:t>interesante incorporar materia orgánica</a:t>
            </a:r>
            <a:r>
              <a:rPr lang="es-ES" sz="2000" dirty="0"/>
              <a:t>, pues ella, integrada en el suelo, mejorará la estructura, aumentará la capacidad de cambio catiónico e incidirá en la oxidación (microbiológica) del azufre, transformándolo en sulfato, cuestión ésta de máxima importancia.</a:t>
            </a:r>
          </a:p>
          <a:p>
            <a:endParaRPr lang="es-ES" sz="2000" dirty="0"/>
          </a:p>
        </p:txBody>
      </p:sp>
    </p:spTree>
    <p:extLst>
      <p:ext uri="{BB962C8B-B14F-4D97-AF65-F5344CB8AC3E}">
        <p14:creationId xmlns:p14="http://schemas.microsoft.com/office/powerpoint/2010/main" val="213132832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a:bodyPr>
          <a:lstStyle/>
          <a:p>
            <a:r>
              <a:rPr lang="es-ES" sz="2000" dirty="0"/>
              <a:t>Los </a:t>
            </a:r>
            <a:r>
              <a:rPr lang="es-ES" sz="2000" b="1" dirty="0"/>
              <a:t>suelos salino sódicos </a:t>
            </a:r>
            <a:r>
              <a:rPr lang="es-ES" sz="2000" dirty="0"/>
              <a:t>son similares a los salinos y presentan problemas similares hasta que se elimina el exceso de sales, y de sodio de cambio en la zona donde se desarrollan las raíces del cultivo; para esto, el lavado hay que efectuarlo con mucha precaución, ya que si las sales solubles son lixiviadas pueden originar un cambio de las propiedades del suelo convirtiéndolo en alcalino. </a:t>
            </a:r>
          </a:p>
          <a:p>
            <a:r>
              <a:rPr lang="es-ES" sz="2000" dirty="0"/>
              <a:t>Cuando este suelo contiene yeso, al lavarlo, el calcio sustituye al sodio de cambio creando la zona antes mencionada apta para el cultivo.</a:t>
            </a:r>
          </a:p>
        </p:txBody>
      </p:sp>
    </p:spTree>
    <p:extLst>
      <p:ext uri="{BB962C8B-B14F-4D97-AF65-F5344CB8AC3E}">
        <p14:creationId xmlns:p14="http://schemas.microsoft.com/office/powerpoint/2010/main" val="264490936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72924" cy="4923909"/>
          </a:xfrm>
        </p:spPr>
        <p:txBody>
          <a:bodyPr>
            <a:normAutofit/>
          </a:bodyPr>
          <a:lstStyle/>
          <a:p>
            <a:r>
              <a:rPr lang="es-ES" sz="2000" b="1" dirty="0"/>
              <a:t>Suelo sódico no salino </a:t>
            </a:r>
            <a:r>
              <a:rPr lang="es-ES" sz="2000" dirty="0"/>
              <a:t>,este tipo de suelos padece una destrucción de su estructura, y por tanto al disminuir su porosidad, utilizar el lavado para su corrección no es muy aconsejable, debido a la mencionada deficiencia de su drenaje. </a:t>
            </a:r>
          </a:p>
          <a:p>
            <a:r>
              <a:rPr lang="es-ES" sz="2000" dirty="0"/>
              <a:t>La recuperación, por tanto, tiene que ser abordada mediante la eliminación de sodio de cambio (rebajar el pH) </a:t>
            </a:r>
            <a:r>
              <a:rPr lang="es-ES" sz="2000" b="1" dirty="0"/>
              <a:t>aplicando yeso, </a:t>
            </a:r>
            <a:r>
              <a:rPr lang="es-ES" sz="2000" dirty="0"/>
              <a:t>entre otros productos, que reaccionarían con el carbonato sódico, formando carbonato cálcico y sulfato sódico (álcali blanco). </a:t>
            </a:r>
          </a:p>
        </p:txBody>
      </p:sp>
    </p:spTree>
    <p:extLst>
      <p:ext uri="{BB962C8B-B14F-4D97-AF65-F5344CB8AC3E}">
        <p14:creationId xmlns:p14="http://schemas.microsoft.com/office/powerpoint/2010/main" val="141827965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200916" cy="5904656"/>
          </a:xfrm>
        </p:spPr>
        <p:txBody>
          <a:bodyPr>
            <a:normAutofit/>
          </a:bodyPr>
          <a:lstStyle/>
          <a:p>
            <a:r>
              <a:rPr lang="es-ES" sz="2000" dirty="0"/>
              <a:t>Alejandro Malpartida también expone otra clasificación basada en 5 clases, a partir de la conductividad eléctrica del extracto acuoso que exponemos a continuación:   </a:t>
            </a:r>
          </a:p>
          <a:p>
            <a:r>
              <a:rPr lang="es-ES" sz="2000" dirty="0"/>
              <a:t>· </a:t>
            </a:r>
            <a:r>
              <a:rPr lang="es-ES" sz="2000" b="1" dirty="0"/>
              <a:t>A</a:t>
            </a:r>
            <a:r>
              <a:rPr lang="es-ES" sz="2000" dirty="0"/>
              <a:t> – Suelos no salinos los que tengan menos de 2 mmhos/cm de conductividad y ningún efecto sobre el crecimiento de las plantas. Grado de salinidad bajo. </a:t>
            </a:r>
          </a:p>
          <a:p>
            <a:pPr marL="68580" indent="0">
              <a:buNone/>
            </a:pPr>
            <a:r>
              <a:rPr lang="es-ES" sz="2000" dirty="0"/>
              <a:t>·    </a:t>
            </a:r>
            <a:r>
              <a:rPr lang="es-ES" sz="2000" b="1" dirty="0"/>
              <a:t>B</a:t>
            </a:r>
            <a:r>
              <a:rPr lang="es-ES" sz="2000" dirty="0"/>
              <a:t> – Suelos no salinos que tienen entre 2 y 4 mmhos/cm de conductividad y leve efecto sobre el crecimiento de las plantas. Grado de salinidad leve. </a:t>
            </a:r>
          </a:p>
          <a:p>
            <a:r>
              <a:rPr lang="es-ES" sz="2000" dirty="0"/>
              <a:t>·</a:t>
            </a:r>
            <a:r>
              <a:rPr lang="es-ES" sz="2000" b="1" dirty="0"/>
              <a:t>C </a:t>
            </a:r>
            <a:r>
              <a:rPr lang="es-ES" sz="2000" dirty="0"/>
              <a:t>- Suelos salinos cuando tienen entre 4 y 8 mmhos/cm de conductividad, con disminución en el rendimiento de cativos. Grado de salinidad alto. </a:t>
            </a:r>
          </a:p>
          <a:p>
            <a:pPr marL="68580" indent="0">
              <a:buNone/>
            </a:pPr>
            <a:r>
              <a:rPr lang="es-ES" dirty="0"/>
              <a:t>  </a:t>
            </a:r>
          </a:p>
        </p:txBody>
      </p:sp>
    </p:spTree>
    <p:extLst>
      <p:ext uri="{BB962C8B-B14F-4D97-AF65-F5344CB8AC3E}">
        <p14:creationId xmlns:p14="http://schemas.microsoft.com/office/powerpoint/2010/main" val="29454851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6777317" cy="4923909"/>
          </a:xfrm>
        </p:spPr>
        <p:txBody>
          <a:bodyPr/>
          <a:lstStyle/>
          <a:p>
            <a:r>
              <a:rPr lang="es-ES" sz="2000" b="1" dirty="0">
                <a:latin typeface="+mj-lt"/>
              </a:rPr>
              <a:t> </a:t>
            </a:r>
            <a:r>
              <a:rPr lang="es-ES" sz="2000" b="1" dirty="0"/>
              <a:t>D</a:t>
            </a:r>
            <a:r>
              <a:rPr lang="es-ES" sz="2000" dirty="0"/>
              <a:t> – Suelos salinos que tienen entre 8 y 16 mmhos/cm de conductividad, en este caso son pocos los cultivos que soportan estas condiciones. Grado de salinidad muy alto. </a:t>
            </a:r>
          </a:p>
          <a:p>
            <a:r>
              <a:rPr lang="es-ES" sz="2000" b="1" dirty="0"/>
              <a:t>·E </a:t>
            </a:r>
            <a:r>
              <a:rPr lang="es-ES" sz="2000" dirty="0"/>
              <a:t>– Suelos que tienen más de 16 mmhos/cm de salinidad, las restricciones para cultivos es más grande que ara el anterior.</a:t>
            </a:r>
          </a:p>
          <a:p>
            <a:r>
              <a:rPr lang="es-ES" sz="2000" dirty="0"/>
              <a:t> Grado de salinidad extremadamente alto.</a:t>
            </a:r>
          </a:p>
          <a:p>
            <a:endParaRPr lang="es-ES" dirty="0"/>
          </a:p>
        </p:txBody>
      </p:sp>
    </p:spTree>
    <p:extLst>
      <p:ext uri="{BB962C8B-B14F-4D97-AF65-F5344CB8AC3E}">
        <p14:creationId xmlns:p14="http://schemas.microsoft.com/office/powerpoint/2010/main" val="118596713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08720"/>
            <a:ext cx="7200916" cy="4923909"/>
          </a:xfrm>
        </p:spPr>
        <p:txBody>
          <a:bodyPr>
            <a:normAutofit/>
          </a:bodyPr>
          <a:lstStyle/>
          <a:p>
            <a:r>
              <a:rPr lang="es-ES" sz="2000" dirty="0"/>
              <a:t>Una consecuencia de la salinización del suelo es la pérdida de fertilidad, lo que perjudica o imposibilita el cultivo. </a:t>
            </a:r>
          </a:p>
          <a:p>
            <a:r>
              <a:rPr lang="es-ES" sz="2000" dirty="0"/>
              <a:t>Es común frenar o revertir el proceso mediante costosos «lavados» de los suelos para lixiviar las sales, o pasar a cultivar plantas que toleren mejor la salinidad.</a:t>
            </a:r>
          </a:p>
          <a:p>
            <a:r>
              <a:rPr lang="es-ES" sz="2000" dirty="0"/>
              <a:t> Por otro lado, en la planificación de los sistemas de riego modernos éste es un parámetro que se considera desde el comienzo, pudiendo de esta forma prevenirse la salinización dimensionando adecuadamente las estructuras y estableciendo prácticas de riego adecuadas.</a:t>
            </a:r>
          </a:p>
        </p:txBody>
      </p:sp>
    </p:spTree>
    <p:extLst>
      <p:ext uri="{BB962C8B-B14F-4D97-AF65-F5344CB8AC3E}">
        <p14:creationId xmlns:p14="http://schemas.microsoft.com/office/powerpoint/2010/main" val="322109087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73144"/>
          </a:xfrm>
        </p:spPr>
        <p:txBody>
          <a:bodyPr>
            <a:normAutofit fontScale="90000"/>
          </a:bodyPr>
          <a:lstStyle/>
          <a:p>
            <a:r>
              <a:rPr lang="es-ES" dirty="0"/>
              <a:t>? Como medir la salinidad¿</a:t>
            </a:r>
          </a:p>
        </p:txBody>
      </p:sp>
      <p:sp>
        <p:nvSpPr>
          <p:cNvPr id="3" name="2 Marcador de contenido"/>
          <p:cNvSpPr>
            <a:spLocks noGrp="1"/>
          </p:cNvSpPr>
          <p:nvPr>
            <p:ph idx="1"/>
          </p:nvPr>
        </p:nvSpPr>
        <p:spPr>
          <a:xfrm>
            <a:off x="1043492" y="1844824"/>
            <a:ext cx="7128908" cy="3987805"/>
          </a:xfrm>
        </p:spPr>
        <p:txBody>
          <a:bodyPr>
            <a:normAutofit fontScale="85000" lnSpcReduction="10000"/>
          </a:bodyPr>
          <a:lstStyle/>
          <a:p>
            <a:r>
              <a:rPr lang="es-ES" dirty="0"/>
              <a:t>Desde un punto de vista agronómico, se dice que un suelo es salino cuando acumula sales disueltas en la zona de raíces de los cultivos a unos niveles tales que afectan negativamente a su producción.</a:t>
            </a:r>
          </a:p>
          <a:p>
            <a:r>
              <a:rPr lang="es-ES" b="1" dirty="0"/>
              <a:t> La Conductividad Eléctrica (CE</a:t>
            </a:r>
            <a:r>
              <a:rPr lang="es-ES" dirty="0"/>
              <a:t>) es la forma más usual de medida de la salinidad total del suelo y sus unidades son deciSiemen por metro (dS/m, equivalente a la antigua unidad de mmho/cm). </a:t>
            </a:r>
          </a:p>
          <a:p>
            <a:r>
              <a:rPr lang="es-ES" dirty="0"/>
              <a:t>La CE se mide tradicionalmente en un extracto acuoso del suelo llamado extracto saturado(CEe). </a:t>
            </a:r>
          </a:p>
          <a:p>
            <a:r>
              <a:rPr lang="es-ES" dirty="0"/>
              <a:t>Aunque existen otros métodos de medida de la salinidad, la CEe sigue  siendo el parámetro de referencia a nivel mundial.</a:t>
            </a:r>
          </a:p>
        </p:txBody>
      </p:sp>
    </p:spTree>
    <p:extLst>
      <p:ext uri="{BB962C8B-B14F-4D97-AF65-F5344CB8AC3E}">
        <p14:creationId xmlns:p14="http://schemas.microsoft.com/office/powerpoint/2010/main" val="193228284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980728"/>
            <a:ext cx="7128908" cy="4851901"/>
          </a:xfrm>
        </p:spPr>
        <p:txBody>
          <a:bodyPr>
            <a:normAutofit/>
          </a:bodyPr>
          <a:lstStyle/>
          <a:p>
            <a:r>
              <a:rPr lang="es-ES" sz="2000" dirty="0"/>
              <a:t>Un factor limitante importante de la CEe es que mide adecuadamente el total de sales disueltas, pero no puede distinguir qué tipo de iones conforman esta salinidad. </a:t>
            </a:r>
          </a:p>
          <a:p>
            <a:r>
              <a:rPr lang="es-ES" sz="2000" dirty="0"/>
              <a:t>El tipo de iones presentes puede tener un efecto específico negativo para el rendimiento de los cultivos y para la estabilidad estructural de los suelos.</a:t>
            </a:r>
          </a:p>
          <a:p>
            <a:r>
              <a:rPr lang="es-ES" sz="2000" dirty="0"/>
              <a:t>La salinidad del suelo, el agua de riego o las soluciones de fertilizantes es un importante parámetro que afecta a la zona radicular.</a:t>
            </a:r>
          </a:p>
          <a:p>
            <a:r>
              <a:rPr lang="es-ES" sz="2000" dirty="0"/>
              <a:t> Cualquiera de estos factores puede afectar significativamente en el crecimiento de la planta.</a:t>
            </a:r>
          </a:p>
          <a:p>
            <a:r>
              <a:rPr lang="es-ES" sz="2000" dirty="0"/>
              <a:t> La forma más fácil de controlar la salinidad, es midiendo </a:t>
            </a:r>
            <a:r>
              <a:rPr lang="es-ES" sz="2000" b="1" dirty="0"/>
              <a:t>la conductividad eléctrica (CE). </a:t>
            </a:r>
          </a:p>
        </p:txBody>
      </p:sp>
    </p:spTree>
    <p:extLst>
      <p:ext uri="{BB962C8B-B14F-4D97-AF65-F5344CB8AC3E}">
        <p14:creationId xmlns:p14="http://schemas.microsoft.com/office/powerpoint/2010/main" val="100099417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692696"/>
            <a:ext cx="7200916" cy="5139933"/>
          </a:xfrm>
        </p:spPr>
        <p:txBody>
          <a:bodyPr>
            <a:normAutofit/>
          </a:bodyPr>
          <a:lstStyle/>
          <a:p>
            <a:r>
              <a:rPr lang="es-ES" sz="2000" dirty="0"/>
              <a:t>La CE está estrechamente correlacionada con la salinidad de la tierra. </a:t>
            </a:r>
          </a:p>
          <a:p>
            <a:r>
              <a:rPr lang="es-ES" sz="2000" dirty="0"/>
              <a:t>La medida de </a:t>
            </a:r>
            <a:r>
              <a:rPr lang="es-ES" sz="2000" b="1" dirty="0"/>
              <a:t>la conductividad eléctrica (CE) </a:t>
            </a:r>
            <a:r>
              <a:rPr lang="es-ES" sz="2000" dirty="0"/>
              <a:t>también se ve afectada por la temperatura y, en menor medida, por el contenido en humedad del suelo.</a:t>
            </a:r>
          </a:p>
          <a:p>
            <a:r>
              <a:rPr lang="es-ES" sz="2000" dirty="0"/>
              <a:t>Existen en el mercado medidores de </a:t>
            </a:r>
            <a:r>
              <a:rPr lang="es-ES" sz="2000" b="1" dirty="0"/>
              <a:t>conductividad eléctrica de fácil uso.</a:t>
            </a:r>
          </a:p>
          <a:p>
            <a:endParaRPr lang="es-ES" dirty="0"/>
          </a:p>
        </p:txBody>
      </p:sp>
    </p:spTree>
    <p:extLst>
      <p:ext uri="{BB962C8B-B14F-4D97-AF65-F5344CB8AC3E}">
        <p14:creationId xmlns:p14="http://schemas.microsoft.com/office/powerpoint/2010/main" val="398222914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027664"/>
            <a:ext cx="7024744" cy="673144"/>
          </a:xfrm>
        </p:spPr>
        <p:txBody>
          <a:bodyPr>
            <a:normAutofit fontScale="90000"/>
          </a:bodyPr>
          <a:lstStyle/>
          <a:p>
            <a:r>
              <a:rPr lang="es-ES" dirty="0"/>
              <a:t>Plantas calcicolas</a:t>
            </a:r>
          </a:p>
        </p:txBody>
      </p:sp>
      <p:sp>
        <p:nvSpPr>
          <p:cNvPr id="3" name="2 Marcador de contenido"/>
          <p:cNvSpPr>
            <a:spLocks noGrp="1"/>
          </p:cNvSpPr>
          <p:nvPr>
            <p:ph idx="1"/>
          </p:nvPr>
        </p:nvSpPr>
        <p:spPr>
          <a:xfrm>
            <a:off x="1043492" y="1844824"/>
            <a:ext cx="7056900" cy="3987805"/>
          </a:xfrm>
        </p:spPr>
        <p:txBody>
          <a:bodyPr>
            <a:normAutofit lnSpcReduction="10000"/>
          </a:bodyPr>
          <a:lstStyle/>
          <a:p>
            <a:pPr marL="68580" indent="0">
              <a:buNone/>
            </a:pPr>
            <a:endParaRPr lang="es-ES" sz="2000" dirty="0"/>
          </a:p>
          <a:p>
            <a:r>
              <a:rPr lang="es-ES" sz="2000" b="1" dirty="0"/>
              <a:t>Calcícola </a:t>
            </a:r>
            <a:r>
              <a:rPr lang="es-ES" sz="2000" dirty="0"/>
              <a:t>es aquello a lo que le agrada el suelo que contiene caliza, y es su hábitat perfecto para desarrollarse, usualmente algunos vegetales son de este tipo, los que huyen de estos suelos son </a:t>
            </a:r>
            <a:r>
              <a:rPr lang="es-ES" sz="2000" b="1" dirty="0"/>
              <a:t>calcífugos.</a:t>
            </a:r>
          </a:p>
          <a:p>
            <a:r>
              <a:rPr lang="es-ES" sz="2000" dirty="0"/>
              <a:t>Cuando decimos aquello nos estamos refiriendo a toda clase de seres vivos amantes de los suelos con mucha caliza. </a:t>
            </a:r>
          </a:p>
          <a:p>
            <a:r>
              <a:rPr lang="es-ES" sz="2000" dirty="0"/>
              <a:t>Bajo el punto de vista de la botánica, las plantas que son </a:t>
            </a:r>
            <a:r>
              <a:rPr lang="es-ES" sz="2000" b="1" dirty="0"/>
              <a:t>calcícolas</a:t>
            </a:r>
            <a:r>
              <a:rPr lang="es-ES" sz="2000" dirty="0"/>
              <a:t> son las que les agrada este terreno y también pueden ser vistas en otros como yeso y carbonato</a:t>
            </a:r>
          </a:p>
        </p:txBody>
      </p:sp>
    </p:spTree>
    <p:extLst>
      <p:ext uri="{BB962C8B-B14F-4D97-AF65-F5344CB8AC3E}">
        <p14:creationId xmlns:p14="http://schemas.microsoft.com/office/powerpoint/2010/main" val="154689102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836712"/>
            <a:ext cx="7056900" cy="4995917"/>
          </a:xfrm>
        </p:spPr>
        <p:txBody>
          <a:bodyPr/>
          <a:lstStyle/>
          <a:p>
            <a:r>
              <a:rPr lang="es-ES" dirty="0"/>
              <a:t>Plantas ornamentales que tienen una reconocida aclimatación en terrenos calizos.</a:t>
            </a:r>
          </a:p>
          <a:p>
            <a:r>
              <a:rPr lang="es-ES" dirty="0"/>
              <a:t>Arboles</a:t>
            </a:r>
          </a:p>
          <a:p>
            <a:r>
              <a:rPr lang="es-ES" dirty="0"/>
              <a:t>Arbustos </a:t>
            </a:r>
          </a:p>
          <a:p>
            <a:r>
              <a:rPr lang="es-ES" dirty="0"/>
              <a:t>Plantas vivaces</a:t>
            </a:r>
          </a:p>
        </p:txBody>
      </p:sp>
    </p:spTree>
    <p:extLst>
      <p:ext uri="{BB962C8B-B14F-4D97-AF65-F5344CB8AC3E}">
        <p14:creationId xmlns:p14="http://schemas.microsoft.com/office/powerpoint/2010/main" val="317727778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896"/>
            <a:ext cx="4860032" cy="6624736"/>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278251990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27984" cy="6669360"/>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2852936"/>
            <a:ext cx="4716016" cy="3816424"/>
          </a:xfrm>
          <a:prstGeom prst="rect">
            <a:avLst/>
          </a:prstGeom>
        </p:spPr>
      </p:pic>
    </p:spTree>
    <p:extLst>
      <p:ext uri="{BB962C8B-B14F-4D97-AF65-F5344CB8AC3E}">
        <p14:creationId xmlns:p14="http://schemas.microsoft.com/office/powerpoint/2010/main" val="51329817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0"/>
            <a:ext cx="8352928" cy="6597352"/>
          </a:xfrm>
          <a:prstGeom prst="rect">
            <a:avLst/>
          </a:prstGeom>
        </p:spPr>
      </p:pic>
    </p:spTree>
    <p:extLst>
      <p:ext uri="{BB962C8B-B14F-4D97-AF65-F5344CB8AC3E}">
        <p14:creationId xmlns:p14="http://schemas.microsoft.com/office/powerpoint/2010/main" val="35923730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50659991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44213075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37173923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9090"/>
            <a:ext cx="4572000" cy="6858000"/>
          </a:xfrm>
          <a:prstGeom prst="rect">
            <a:avLst/>
          </a:prstGeom>
        </p:spPr>
      </p:pic>
    </p:spTree>
    <p:extLst>
      <p:ext uri="{BB962C8B-B14F-4D97-AF65-F5344CB8AC3E}">
        <p14:creationId xmlns:p14="http://schemas.microsoft.com/office/powerpoint/2010/main" val="247571193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26708510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84278523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162687789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8280920" cy="6192688"/>
          </a:xfrm>
          <a:prstGeom prst="rect">
            <a:avLst/>
          </a:prstGeom>
        </p:spPr>
      </p:pic>
    </p:spTree>
    <p:extLst>
      <p:ext uri="{BB962C8B-B14F-4D97-AF65-F5344CB8AC3E}">
        <p14:creationId xmlns:p14="http://schemas.microsoft.com/office/powerpoint/2010/main" val="125676486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9" y="0"/>
            <a:ext cx="4698667"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327754037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218040"/>
          </a:xfrm>
          <a:prstGeom prst="rect">
            <a:avLst/>
          </a:prstGeom>
        </p:spPr>
      </p:pic>
    </p:spTree>
    <p:extLst>
      <p:ext uri="{BB962C8B-B14F-4D97-AF65-F5344CB8AC3E}">
        <p14:creationId xmlns:p14="http://schemas.microsoft.com/office/powerpoint/2010/main" val="399639078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260648"/>
            <a:ext cx="8352928" cy="6264696"/>
          </a:xfrm>
          <a:prstGeom prst="rect">
            <a:avLst/>
          </a:prstGeom>
        </p:spPr>
      </p:pic>
    </p:spTree>
    <p:extLst>
      <p:ext uri="{BB962C8B-B14F-4D97-AF65-F5344CB8AC3E}">
        <p14:creationId xmlns:p14="http://schemas.microsoft.com/office/powerpoint/2010/main" val="125288185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32656"/>
            <a:ext cx="8424936" cy="6120680"/>
          </a:xfrm>
          <a:prstGeom prst="rect">
            <a:avLst/>
          </a:prstGeom>
        </p:spPr>
      </p:pic>
    </p:spTree>
    <p:extLst>
      <p:ext uri="{BB962C8B-B14F-4D97-AF65-F5344CB8AC3E}">
        <p14:creationId xmlns:p14="http://schemas.microsoft.com/office/powerpoint/2010/main" val="47852680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05" y="0"/>
            <a:ext cx="5143500" cy="70466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212976"/>
            <a:ext cx="4393456"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16060"/>
            <a:ext cx="4427984" cy="3810000"/>
          </a:xfrm>
          <a:prstGeom prst="rect">
            <a:avLst/>
          </a:prstGeom>
        </p:spPr>
      </p:pic>
    </p:spTree>
    <p:extLst>
      <p:ext uri="{BB962C8B-B14F-4D97-AF65-F5344CB8AC3E}">
        <p14:creationId xmlns:p14="http://schemas.microsoft.com/office/powerpoint/2010/main" val="239785721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8280920" cy="6192688"/>
          </a:xfrm>
          <a:prstGeom prst="rect">
            <a:avLst/>
          </a:prstGeom>
        </p:spPr>
      </p:pic>
    </p:spTree>
    <p:extLst>
      <p:ext uri="{BB962C8B-B14F-4D97-AF65-F5344CB8AC3E}">
        <p14:creationId xmlns:p14="http://schemas.microsoft.com/office/powerpoint/2010/main" val="203458260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7103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3030"/>
            <a:ext cx="4495428" cy="6858000"/>
          </a:xfrm>
          <a:prstGeom prst="rect">
            <a:avLst/>
          </a:prstGeom>
        </p:spPr>
      </p:pic>
    </p:spTree>
    <p:extLst>
      <p:ext uri="{BB962C8B-B14F-4D97-AF65-F5344CB8AC3E}">
        <p14:creationId xmlns:p14="http://schemas.microsoft.com/office/powerpoint/2010/main" val="385385774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103254540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264696"/>
          </a:xfrm>
          <a:prstGeom prst="rect">
            <a:avLst/>
          </a:prstGeom>
        </p:spPr>
      </p:pic>
    </p:spTree>
    <p:extLst>
      <p:ext uri="{BB962C8B-B14F-4D97-AF65-F5344CB8AC3E}">
        <p14:creationId xmlns:p14="http://schemas.microsoft.com/office/powerpoint/2010/main" val="191749597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280920" cy="6192688"/>
          </a:xfrm>
          <a:prstGeom prst="rect">
            <a:avLst/>
          </a:prstGeom>
        </p:spPr>
      </p:pic>
    </p:spTree>
    <p:extLst>
      <p:ext uri="{BB962C8B-B14F-4D97-AF65-F5344CB8AC3E}">
        <p14:creationId xmlns:p14="http://schemas.microsoft.com/office/powerpoint/2010/main" val="273397324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8208912" cy="6264696"/>
          </a:xfrm>
          <a:prstGeom prst="rect">
            <a:avLst/>
          </a:prstGeom>
        </p:spPr>
      </p:pic>
    </p:spTree>
    <p:extLst>
      <p:ext uri="{BB962C8B-B14F-4D97-AF65-F5344CB8AC3E}">
        <p14:creationId xmlns:p14="http://schemas.microsoft.com/office/powerpoint/2010/main" val="66106426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178252403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8021050"/>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352928" cy="6264696"/>
          </a:xfrm>
          <a:prstGeom prst="rect">
            <a:avLst/>
          </a:prstGeom>
        </p:spPr>
      </p:pic>
    </p:spTree>
    <p:extLst>
      <p:ext uri="{BB962C8B-B14F-4D97-AF65-F5344CB8AC3E}">
        <p14:creationId xmlns:p14="http://schemas.microsoft.com/office/powerpoint/2010/main" val="71945008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3845560" cy="633670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3104" y="0"/>
            <a:ext cx="4435360" cy="6597351"/>
          </a:xfrm>
          <a:prstGeom prst="rect">
            <a:avLst/>
          </a:prstGeom>
        </p:spPr>
      </p:pic>
    </p:spTree>
    <p:extLst>
      <p:ext uri="{BB962C8B-B14F-4D97-AF65-F5344CB8AC3E}">
        <p14:creationId xmlns:p14="http://schemas.microsoft.com/office/powerpoint/2010/main" val="141745455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4315968" cy="6426664"/>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3512" y="215668"/>
            <a:ext cx="4071834" cy="6516624"/>
          </a:xfrm>
          <a:prstGeom prst="rect">
            <a:avLst/>
          </a:prstGeom>
        </p:spPr>
      </p:pic>
    </p:spTree>
    <p:extLst>
      <p:ext uri="{BB962C8B-B14F-4D97-AF65-F5344CB8AC3E}">
        <p14:creationId xmlns:p14="http://schemas.microsoft.com/office/powerpoint/2010/main" val="272489919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4392488"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60648"/>
            <a:ext cx="4135388" cy="6264696"/>
          </a:xfrm>
          <a:prstGeom prst="rect">
            <a:avLst/>
          </a:prstGeom>
        </p:spPr>
      </p:pic>
    </p:spTree>
    <p:extLst>
      <p:ext uri="{BB962C8B-B14F-4D97-AF65-F5344CB8AC3E}">
        <p14:creationId xmlns:p14="http://schemas.microsoft.com/office/powerpoint/2010/main" val="22507518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260648"/>
            <a:ext cx="4536504" cy="619268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260648"/>
            <a:ext cx="4135388" cy="6336704"/>
          </a:xfrm>
          <a:prstGeom prst="rect">
            <a:avLst/>
          </a:prstGeom>
        </p:spPr>
      </p:pic>
    </p:spTree>
    <p:extLst>
      <p:ext uri="{BB962C8B-B14F-4D97-AF65-F5344CB8AC3E}">
        <p14:creationId xmlns:p14="http://schemas.microsoft.com/office/powerpoint/2010/main" val="3096874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60648"/>
            <a:ext cx="5143500" cy="62646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260648"/>
            <a:ext cx="4495428" cy="6264696"/>
          </a:xfrm>
          <a:prstGeom prst="rect">
            <a:avLst/>
          </a:prstGeom>
        </p:spPr>
      </p:pic>
    </p:spTree>
    <p:extLst>
      <p:ext uri="{BB962C8B-B14F-4D97-AF65-F5344CB8AC3E}">
        <p14:creationId xmlns:p14="http://schemas.microsoft.com/office/powerpoint/2010/main" val="269116442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536504" cy="619268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260648"/>
            <a:ext cx="4495428" cy="6192688"/>
          </a:xfrm>
          <a:prstGeom prst="rect">
            <a:avLst/>
          </a:prstGeom>
        </p:spPr>
      </p:pic>
    </p:spTree>
    <p:extLst>
      <p:ext uri="{BB962C8B-B14F-4D97-AF65-F5344CB8AC3E}">
        <p14:creationId xmlns:p14="http://schemas.microsoft.com/office/powerpoint/2010/main" val="51858605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260648"/>
            <a:ext cx="4464496" cy="626469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404664"/>
            <a:ext cx="4010776" cy="6120680"/>
          </a:xfrm>
          <a:prstGeom prst="rect">
            <a:avLst/>
          </a:prstGeom>
        </p:spPr>
      </p:pic>
    </p:spTree>
    <p:extLst>
      <p:ext uri="{BB962C8B-B14F-4D97-AF65-F5344CB8AC3E}">
        <p14:creationId xmlns:p14="http://schemas.microsoft.com/office/powerpoint/2010/main" val="16456334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212992036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2" y="302559"/>
            <a:ext cx="8337176" cy="6252882"/>
          </a:xfrm>
          <a:prstGeom prst="rect">
            <a:avLst/>
          </a:prstGeom>
        </p:spPr>
      </p:pic>
    </p:spTree>
    <p:extLst>
      <p:ext uri="{BB962C8B-B14F-4D97-AF65-F5344CB8AC3E}">
        <p14:creationId xmlns:p14="http://schemas.microsoft.com/office/powerpoint/2010/main" val="388943619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260648"/>
            <a:ext cx="8280920" cy="6264696"/>
          </a:xfrm>
          <a:prstGeom prst="rect">
            <a:avLst/>
          </a:prstGeom>
        </p:spPr>
      </p:pic>
    </p:spTree>
    <p:extLst>
      <p:ext uri="{BB962C8B-B14F-4D97-AF65-F5344CB8AC3E}">
        <p14:creationId xmlns:p14="http://schemas.microsoft.com/office/powerpoint/2010/main" val="509552570"/>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34461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28974209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31" y="-99392"/>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5069" y="0"/>
            <a:ext cx="4548590" cy="6858000"/>
          </a:xfrm>
          <a:prstGeom prst="rect">
            <a:avLst/>
          </a:prstGeom>
        </p:spPr>
      </p:pic>
    </p:spTree>
    <p:extLst>
      <p:ext uri="{BB962C8B-B14F-4D97-AF65-F5344CB8AC3E}">
        <p14:creationId xmlns:p14="http://schemas.microsoft.com/office/powerpoint/2010/main" val="4174575046"/>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4248472" cy="612068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332656"/>
            <a:ext cx="4032448" cy="6120680"/>
          </a:xfrm>
          <a:prstGeom prst="rect">
            <a:avLst/>
          </a:prstGeom>
        </p:spPr>
      </p:pic>
    </p:spTree>
    <p:extLst>
      <p:ext uri="{BB962C8B-B14F-4D97-AF65-F5344CB8AC3E}">
        <p14:creationId xmlns:p14="http://schemas.microsoft.com/office/powerpoint/2010/main" val="280433654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289338013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340" y="332656"/>
            <a:ext cx="8265319" cy="6120680"/>
          </a:xfrm>
          <a:prstGeom prst="rect">
            <a:avLst/>
          </a:prstGeom>
        </p:spPr>
      </p:pic>
    </p:spTree>
    <p:extLst>
      <p:ext uri="{BB962C8B-B14F-4D97-AF65-F5344CB8AC3E}">
        <p14:creationId xmlns:p14="http://schemas.microsoft.com/office/powerpoint/2010/main" val="426847025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280920" cy="6264696"/>
          </a:xfrm>
          <a:prstGeom prst="rect">
            <a:avLst/>
          </a:prstGeom>
        </p:spPr>
      </p:pic>
    </p:spTree>
    <p:extLst>
      <p:ext uri="{BB962C8B-B14F-4D97-AF65-F5344CB8AC3E}">
        <p14:creationId xmlns:p14="http://schemas.microsoft.com/office/powerpoint/2010/main" val="210872434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09274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264696"/>
          </a:xfrm>
          <a:prstGeom prst="rect">
            <a:avLst/>
          </a:prstGeom>
        </p:spPr>
      </p:pic>
    </p:spTree>
    <p:extLst>
      <p:ext uri="{BB962C8B-B14F-4D97-AF65-F5344CB8AC3E}">
        <p14:creationId xmlns:p14="http://schemas.microsoft.com/office/powerpoint/2010/main" val="87810234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548680"/>
            <a:ext cx="4320480" cy="604867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404664"/>
            <a:ext cx="4135388" cy="6192688"/>
          </a:xfrm>
          <a:prstGeom prst="rect">
            <a:avLst/>
          </a:prstGeom>
        </p:spPr>
      </p:pic>
    </p:spTree>
    <p:extLst>
      <p:ext uri="{BB962C8B-B14F-4D97-AF65-F5344CB8AC3E}">
        <p14:creationId xmlns:p14="http://schemas.microsoft.com/office/powerpoint/2010/main" val="242695770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03658532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352928" cy="6192688"/>
          </a:xfrm>
          <a:prstGeom prst="rect">
            <a:avLst/>
          </a:prstGeom>
        </p:spPr>
      </p:pic>
    </p:spTree>
    <p:extLst>
      <p:ext uri="{BB962C8B-B14F-4D97-AF65-F5344CB8AC3E}">
        <p14:creationId xmlns:p14="http://schemas.microsoft.com/office/powerpoint/2010/main" val="2942430134"/>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08912" cy="6192688"/>
          </a:xfrm>
          <a:prstGeom prst="rect">
            <a:avLst/>
          </a:prstGeom>
        </p:spPr>
      </p:pic>
    </p:spTree>
    <p:extLst>
      <p:ext uri="{BB962C8B-B14F-4D97-AF65-F5344CB8AC3E}">
        <p14:creationId xmlns:p14="http://schemas.microsoft.com/office/powerpoint/2010/main" val="310610180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32656"/>
            <a:ext cx="8424936" cy="6192688"/>
          </a:xfrm>
          <a:prstGeom prst="rect">
            <a:avLst/>
          </a:prstGeom>
        </p:spPr>
      </p:pic>
    </p:spTree>
    <p:extLst>
      <p:ext uri="{BB962C8B-B14F-4D97-AF65-F5344CB8AC3E}">
        <p14:creationId xmlns:p14="http://schemas.microsoft.com/office/powerpoint/2010/main" val="2368063750"/>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4536504" cy="619268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32656"/>
            <a:ext cx="4207396" cy="6192688"/>
          </a:xfrm>
          <a:prstGeom prst="rect">
            <a:avLst/>
          </a:prstGeom>
        </p:spPr>
      </p:pic>
    </p:spTree>
    <p:extLst>
      <p:ext uri="{BB962C8B-B14F-4D97-AF65-F5344CB8AC3E}">
        <p14:creationId xmlns:p14="http://schemas.microsoft.com/office/powerpoint/2010/main" val="76833701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32657"/>
            <a:ext cx="4536504" cy="626469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332656"/>
            <a:ext cx="4351412" cy="6264695"/>
          </a:xfrm>
          <a:prstGeom prst="rect">
            <a:avLst/>
          </a:prstGeom>
        </p:spPr>
      </p:pic>
    </p:spTree>
    <p:extLst>
      <p:ext uri="{BB962C8B-B14F-4D97-AF65-F5344CB8AC3E}">
        <p14:creationId xmlns:p14="http://schemas.microsoft.com/office/powerpoint/2010/main" val="400297103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09642739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3319307925"/>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700208"/>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276179"/>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32656"/>
            <a:ext cx="8352928" cy="6192688"/>
          </a:xfrm>
          <a:prstGeom prst="rect">
            <a:avLst/>
          </a:prstGeom>
        </p:spPr>
      </p:pic>
    </p:spTree>
    <p:extLst>
      <p:ext uri="{BB962C8B-B14F-4D97-AF65-F5344CB8AC3E}">
        <p14:creationId xmlns:p14="http://schemas.microsoft.com/office/powerpoint/2010/main" val="220753559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104610045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60648"/>
            <a:ext cx="4464496" cy="6264696"/>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260648"/>
            <a:ext cx="4351412" cy="6264696"/>
          </a:xfrm>
          <a:prstGeom prst="rect">
            <a:avLst/>
          </a:prstGeom>
        </p:spPr>
      </p:pic>
    </p:spTree>
    <p:extLst>
      <p:ext uri="{BB962C8B-B14F-4D97-AF65-F5344CB8AC3E}">
        <p14:creationId xmlns:p14="http://schemas.microsoft.com/office/powerpoint/2010/main" val="600654413"/>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88640"/>
            <a:ext cx="4608512" cy="633670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188640"/>
            <a:ext cx="4135388" cy="6336704"/>
          </a:xfrm>
          <a:prstGeom prst="rect">
            <a:avLst/>
          </a:prstGeom>
        </p:spPr>
      </p:pic>
    </p:spTree>
    <p:extLst>
      <p:ext uri="{BB962C8B-B14F-4D97-AF65-F5344CB8AC3E}">
        <p14:creationId xmlns:p14="http://schemas.microsoft.com/office/powerpoint/2010/main" val="3364638401"/>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389106"/>
            <a:ext cx="8352928" cy="6208246"/>
          </a:xfrm>
          <a:prstGeom prst="rect">
            <a:avLst/>
          </a:prstGeom>
        </p:spPr>
      </p:pic>
    </p:spTree>
    <p:extLst>
      <p:ext uri="{BB962C8B-B14F-4D97-AF65-F5344CB8AC3E}">
        <p14:creationId xmlns:p14="http://schemas.microsoft.com/office/powerpoint/2010/main" val="3248714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04664"/>
            <a:ext cx="8280920" cy="6120680"/>
          </a:xfrm>
          <a:prstGeom prst="rect">
            <a:avLst/>
          </a:prstGeom>
        </p:spPr>
      </p:pic>
    </p:spTree>
    <p:extLst>
      <p:ext uri="{BB962C8B-B14F-4D97-AF65-F5344CB8AC3E}">
        <p14:creationId xmlns:p14="http://schemas.microsoft.com/office/powerpoint/2010/main" val="344691596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8280920" cy="6192688"/>
          </a:xfrm>
          <a:prstGeom prst="rect">
            <a:avLst/>
          </a:prstGeom>
        </p:spPr>
      </p:pic>
    </p:spTree>
    <p:extLst>
      <p:ext uri="{BB962C8B-B14F-4D97-AF65-F5344CB8AC3E}">
        <p14:creationId xmlns:p14="http://schemas.microsoft.com/office/powerpoint/2010/main" val="3755327080"/>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60648"/>
            <a:ext cx="8280920" cy="6264696"/>
          </a:xfrm>
          <a:prstGeom prst="rect">
            <a:avLst/>
          </a:prstGeom>
        </p:spPr>
      </p:pic>
    </p:spTree>
    <p:extLst>
      <p:ext uri="{BB962C8B-B14F-4D97-AF65-F5344CB8AC3E}">
        <p14:creationId xmlns:p14="http://schemas.microsoft.com/office/powerpoint/2010/main" val="238605991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332656"/>
            <a:ext cx="4176464" cy="626469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332656"/>
            <a:ext cx="4279404" cy="6264696"/>
          </a:xfrm>
          <a:prstGeom prst="rect">
            <a:avLst/>
          </a:prstGeom>
        </p:spPr>
      </p:pic>
    </p:spTree>
    <p:extLst>
      <p:ext uri="{BB962C8B-B14F-4D97-AF65-F5344CB8AC3E}">
        <p14:creationId xmlns:p14="http://schemas.microsoft.com/office/powerpoint/2010/main" val="2920125842"/>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Sigue en arbustos que viven en terrenos calcícolas</a:t>
            </a:r>
          </a:p>
        </p:txBody>
      </p:sp>
    </p:spTree>
    <p:extLst>
      <p:ext uri="{BB962C8B-B14F-4D97-AF65-F5344CB8AC3E}">
        <p14:creationId xmlns:p14="http://schemas.microsoft.com/office/powerpoint/2010/main" val="1610292877"/>
      </p:ext>
    </p:extLst>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374</TotalTime>
  <Words>5566</Words>
  <Application>Microsoft Office PowerPoint</Application>
  <PresentationFormat>Presentación en pantalla (4:3)</PresentationFormat>
  <Paragraphs>355</Paragraphs>
  <Slides>121</Slides>
  <Notes>68</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Gothic</vt:lpstr>
      <vt:lpstr>Times New Roman</vt:lpstr>
      <vt:lpstr>Wingdings 2</vt:lpstr>
      <vt:lpstr>Austin</vt:lpstr>
      <vt:lpstr>Suelos ácidos , alcalinos y salinos </vt:lpstr>
      <vt:lpstr>¿Qué es el suelo ácido?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Clorosis</vt:lpstr>
      <vt:lpstr>Presentación de PowerPoint</vt:lpstr>
      <vt:lpstr>Presentación de PowerPoint</vt:lpstr>
      <vt:lpstr>Síntomas</vt:lpstr>
      <vt:lpstr>Presentación de PowerPoint</vt:lpstr>
      <vt:lpstr>Tratamiento</vt:lpstr>
      <vt:lpstr>Presentación de PowerPoint</vt:lpstr>
      <vt:lpstr>Presentación de PowerPoint</vt:lpstr>
      <vt:lpstr>Presentación de PowerPoint</vt:lpstr>
      <vt:lpstr>Presentación de PowerPoint</vt:lpstr>
      <vt:lpstr>Presentación de PowerPoint</vt:lpstr>
      <vt:lpstr>¿Qué causa el suelo para convertirse en ácido o alcalino? </vt:lpstr>
      <vt:lpstr>Presentación de PowerPoint</vt:lpstr>
      <vt:lpstr>Presentación de PowerPoint</vt:lpstr>
      <vt:lpstr>Presentación de PowerPoint</vt:lpstr>
      <vt:lpstr>¿Qué causa el suelo ácido?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Suelo salino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Como medir la salinidad¿</vt:lpstr>
      <vt:lpstr>Presentación de PowerPoint</vt:lpstr>
      <vt:lpstr>Presentación de PowerPoint</vt:lpstr>
      <vt:lpstr>Plantas calcicolas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Sigue en arbustos que viven en terrenos calcícolas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Suelos acidos y suelos alcalinos</dc:title>
  <dc:creator>Josep</dc:creator>
  <cp:lastModifiedBy>Usuario</cp:lastModifiedBy>
  <cp:revision>40</cp:revision>
  <dcterms:created xsi:type="dcterms:W3CDTF">2012-11-26T08:04:59Z</dcterms:created>
  <dcterms:modified xsi:type="dcterms:W3CDTF">2022-05-04T05:28:01Z</dcterms:modified>
</cp:coreProperties>
</file>