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1"/>
  </p:notesMasterIdLst>
  <p:sldIdLst>
    <p:sldId id="256" r:id="rId2"/>
    <p:sldId id="257" r:id="rId3"/>
    <p:sldId id="365" r:id="rId4"/>
    <p:sldId id="366" r:id="rId5"/>
    <p:sldId id="367" r:id="rId6"/>
    <p:sldId id="368" r:id="rId7"/>
    <p:sldId id="258" r:id="rId8"/>
    <p:sldId id="259" r:id="rId9"/>
    <p:sldId id="260" r:id="rId10"/>
    <p:sldId id="261" r:id="rId11"/>
    <p:sldId id="262" r:id="rId12"/>
    <p:sldId id="263" r:id="rId13"/>
    <p:sldId id="264" r:id="rId14"/>
    <p:sldId id="265" r:id="rId15"/>
    <p:sldId id="267" r:id="rId16"/>
    <p:sldId id="268" r:id="rId17"/>
    <p:sldId id="269" r:id="rId18"/>
    <p:sldId id="270" r:id="rId19"/>
    <p:sldId id="271" r:id="rId20"/>
    <p:sldId id="286" r:id="rId21"/>
    <p:sldId id="273" r:id="rId22"/>
    <p:sldId id="275" r:id="rId23"/>
    <p:sldId id="276" r:id="rId24"/>
    <p:sldId id="278" r:id="rId25"/>
    <p:sldId id="279" r:id="rId26"/>
    <p:sldId id="280" r:id="rId27"/>
    <p:sldId id="281" r:id="rId28"/>
    <p:sldId id="282" r:id="rId29"/>
    <p:sldId id="287" r:id="rId30"/>
    <p:sldId id="290" r:id="rId31"/>
    <p:sldId id="291" r:id="rId32"/>
    <p:sldId id="302" r:id="rId33"/>
    <p:sldId id="293" r:id="rId34"/>
    <p:sldId id="294" r:id="rId35"/>
    <p:sldId id="295" r:id="rId36"/>
    <p:sldId id="297" r:id="rId37"/>
    <p:sldId id="298" r:id="rId38"/>
    <p:sldId id="299" r:id="rId39"/>
    <p:sldId id="301" r:id="rId40"/>
    <p:sldId id="303" r:id="rId41"/>
    <p:sldId id="362"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63" r:id="rId57"/>
    <p:sldId id="318" r:id="rId58"/>
    <p:sldId id="319" r:id="rId59"/>
    <p:sldId id="320" r:id="rId60"/>
    <p:sldId id="321" r:id="rId61"/>
    <p:sldId id="322" r:id="rId62"/>
    <p:sldId id="323" r:id="rId63"/>
    <p:sldId id="324" r:id="rId64"/>
    <p:sldId id="325" r:id="rId65"/>
    <p:sldId id="326" r:id="rId66"/>
    <p:sldId id="369" r:id="rId67"/>
    <p:sldId id="370"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2" r:id="rId83"/>
    <p:sldId id="343" r:id="rId84"/>
    <p:sldId id="344" r:id="rId85"/>
    <p:sldId id="345" r:id="rId86"/>
    <p:sldId id="346" r:id="rId87"/>
    <p:sldId id="347" r:id="rId88"/>
    <p:sldId id="364" r:id="rId89"/>
    <p:sldId id="351"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170" y="-102"/>
      </p:cViewPr>
      <p:guideLst>
        <p:guide orient="horz" pos="2160"/>
        <p:guide pos="2880"/>
      </p:guideLst>
    </p:cSldViewPr>
  </p:slideViewPr>
  <p:notesTextViewPr>
    <p:cViewPr>
      <p:scale>
        <a:sx n="1" d="1"/>
        <a:sy n="1" d="1"/>
      </p:scale>
      <p:origin x="0" y="0"/>
    </p:cViewPr>
  </p:notesTextViewPr>
  <p:sorterViewPr>
    <p:cViewPr>
      <p:scale>
        <a:sx n="100" d="100"/>
        <a:sy n="100" d="100"/>
      </p:scale>
      <p:origin x="0" y="1000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920AD0-A6FF-422B-818E-54ACF9662988}" type="datetimeFigureOut">
              <a:rPr lang="es-ES" smtClean="0"/>
              <a:t>09/07/2015</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1AB2B-5255-4116-A1A6-8207493C8664}" type="slidenum">
              <a:rPr lang="es-ES" smtClean="0"/>
              <a:t>‹Nº›</a:t>
            </a:fld>
            <a:endParaRPr lang="es-ES" dirty="0"/>
          </a:p>
        </p:txBody>
      </p:sp>
    </p:spTree>
    <p:extLst>
      <p:ext uri="{BB962C8B-B14F-4D97-AF65-F5344CB8AC3E}">
        <p14:creationId xmlns:p14="http://schemas.microsoft.com/office/powerpoint/2010/main" val="1214473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VII.-Lisboa-Monstera deliciosa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a:t>
            </a:fld>
            <a:endParaRPr lang="es-ES" dirty="0"/>
          </a:p>
        </p:txBody>
      </p:sp>
    </p:spTree>
    <p:extLst>
      <p:ext uri="{BB962C8B-B14F-4D97-AF65-F5344CB8AC3E}">
        <p14:creationId xmlns:p14="http://schemas.microsoft.com/office/powerpoint/2010/main" val="2503444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a:t>
            </a:fld>
            <a:endParaRPr lang="es-ES" dirty="0"/>
          </a:p>
        </p:txBody>
      </p:sp>
    </p:spTree>
    <p:extLst>
      <p:ext uri="{BB962C8B-B14F-4D97-AF65-F5344CB8AC3E}">
        <p14:creationId xmlns:p14="http://schemas.microsoft.com/office/powerpoint/2010/main" val="2851200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Estufas</a:t>
            </a:r>
            <a:r>
              <a:rPr lang="es-ES" baseline="0" dirty="0" smtClean="0"/>
              <a:t> </a:t>
            </a:r>
            <a:r>
              <a:rPr lang="es-ES" baseline="0" dirty="0" smtClean="0"/>
              <a:t>Frías.-</a:t>
            </a:r>
            <a:r>
              <a:rPr lang="es-ES" baseline="0" dirty="0" smtClean="0"/>
              <a:t>Parque Fernando VII.-Lisboa</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9</a:t>
            </a:fld>
            <a:endParaRPr lang="es-ES" dirty="0"/>
          </a:p>
        </p:txBody>
      </p:sp>
    </p:spTree>
    <p:extLst>
      <p:ext uri="{BB962C8B-B14F-4D97-AF65-F5344CB8AC3E}">
        <p14:creationId xmlns:p14="http://schemas.microsoft.com/office/powerpoint/2010/main" val="2751112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10</a:t>
            </a:fld>
            <a:endParaRPr lang="es-ES" dirty="0"/>
          </a:p>
        </p:txBody>
      </p:sp>
    </p:spTree>
    <p:extLst>
      <p:ext uri="{BB962C8B-B14F-4D97-AF65-F5344CB8AC3E}">
        <p14:creationId xmlns:p14="http://schemas.microsoft.com/office/powerpoint/2010/main" val="1325738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11</a:t>
            </a:fld>
            <a:endParaRPr lang="es-ES" dirty="0"/>
          </a:p>
        </p:txBody>
      </p:sp>
    </p:spTree>
    <p:extLst>
      <p:ext uri="{BB962C8B-B14F-4D97-AF65-F5344CB8AC3E}">
        <p14:creationId xmlns:p14="http://schemas.microsoft.com/office/powerpoint/2010/main" val="267694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12</a:t>
            </a:fld>
            <a:endParaRPr lang="es-ES" dirty="0"/>
          </a:p>
        </p:txBody>
      </p:sp>
    </p:spTree>
    <p:extLst>
      <p:ext uri="{BB962C8B-B14F-4D97-AF65-F5344CB8AC3E}">
        <p14:creationId xmlns:p14="http://schemas.microsoft.com/office/powerpoint/2010/main" val="876227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13</a:t>
            </a:fld>
            <a:endParaRPr lang="es-ES" dirty="0"/>
          </a:p>
        </p:txBody>
      </p:sp>
    </p:spTree>
    <p:extLst>
      <p:ext uri="{BB962C8B-B14F-4D97-AF65-F5344CB8AC3E}">
        <p14:creationId xmlns:p14="http://schemas.microsoft.com/office/powerpoint/2010/main" val="3998373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14</a:t>
            </a:fld>
            <a:endParaRPr lang="es-ES" dirty="0"/>
          </a:p>
        </p:txBody>
      </p:sp>
    </p:spTree>
    <p:extLst>
      <p:ext uri="{BB962C8B-B14F-4D97-AF65-F5344CB8AC3E}">
        <p14:creationId xmlns:p14="http://schemas.microsoft.com/office/powerpoint/2010/main" val="3525947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15</a:t>
            </a:fld>
            <a:endParaRPr lang="es-ES" dirty="0"/>
          </a:p>
        </p:txBody>
      </p:sp>
    </p:spTree>
    <p:extLst>
      <p:ext uri="{BB962C8B-B14F-4D97-AF65-F5344CB8AC3E}">
        <p14:creationId xmlns:p14="http://schemas.microsoft.com/office/powerpoint/2010/main" val="1817713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16</a:t>
            </a:fld>
            <a:endParaRPr lang="es-ES" dirty="0"/>
          </a:p>
        </p:txBody>
      </p:sp>
    </p:spTree>
    <p:extLst>
      <p:ext uri="{BB962C8B-B14F-4D97-AF65-F5344CB8AC3E}">
        <p14:creationId xmlns:p14="http://schemas.microsoft.com/office/powerpoint/2010/main" val="2673620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17</a:t>
            </a:fld>
            <a:endParaRPr lang="es-ES" dirty="0"/>
          </a:p>
        </p:txBody>
      </p:sp>
    </p:spTree>
    <p:extLst>
      <p:ext uri="{BB962C8B-B14F-4D97-AF65-F5344CB8AC3E}">
        <p14:creationId xmlns:p14="http://schemas.microsoft.com/office/powerpoint/2010/main" val="90032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18</a:t>
            </a:fld>
            <a:endParaRPr lang="es-ES" dirty="0"/>
          </a:p>
        </p:txBody>
      </p:sp>
    </p:spTree>
    <p:extLst>
      <p:ext uri="{BB962C8B-B14F-4D97-AF65-F5344CB8AC3E}">
        <p14:creationId xmlns:p14="http://schemas.microsoft.com/office/powerpoint/2010/main" val="695364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19</a:t>
            </a:fld>
            <a:endParaRPr lang="es-ES" dirty="0"/>
          </a:p>
        </p:txBody>
      </p:sp>
    </p:spTree>
    <p:extLst>
      <p:ext uri="{BB962C8B-B14F-4D97-AF65-F5344CB8AC3E}">
        <p14:creationId xmlns:p14="http://schemas.microsoft.com/office/powerpoint/2010/main" val="1704999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20</a:t>
            </a:fld>
            <a:endParaRPr lang="es-ES" dirty="0"/>
          </a:p>
        </p:txBody>
      </p:sp>
    </p:spTree>
    <p:extLst>
      <p:ext uri="{BB962C8B-B14F-4D97-AF65-F5344CB8AC3E}">
        <p14:creationId xmlns:p14="http://schemas.microsoft.com/office/powerpoint/2010/main" val="3896213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21</a:t>
            </a:fld>
            <a:endParaRPr lang="es-ES" dirty="0"/>
          </a:p>
        </p:txBody>
      </p:sp>
    </p:spTree>
    <p:extLst>
      <p:ext uri="{BB962C8B-B14F-4D97-AF65-F5344CB8AC3E}">
        <p14:creationId xmlns:p14="http://schemas.microsoft.com/office/powerpoint/2010/main" val="486848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22</a:t>
            </a:fld>
            <a:endParaRPr lang="es-ES" dirty="0"/>
          </a:p>
        </p:txBody>
      </p:sp>
    </p:spTree>
    <p:extLst>
      <p:ext uri="{BB962C8B-B14F-4D97-AF65-F5344CB8AC3E}">
        <p14:creationId xmlns:p14="http://schemas.microsoft.com/office/powerpoint/2010/main" val="3476725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23</a:t>
            </a:fld>
            <a:endParaRPr lang="es-ES" dirty="0"/>
          </a:p>
        </p:txBody>
      </p:sp>
    </p:spTree>
    <p:extLst>
      <p:ext uri="{BB962C8B-B14F-4D97-AF65-F5344CB8AC3E}">
        <p14:creationId xmlns:p14="http://schemas.microsoft.com/office/powerpoint/2010/main" val="973317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24</a:t>
            </a:fld>
            <a:endParaRPr lang="es-ES" dirty="0"/>
          </a:p>
        </p:txBody>
      </p:sp>
    </p:spTree>
    <p:extLst>
      <p:ext uri="{BB962C8B-B14F-4D97-AF65-F5344CB8AC3E}">
        <p14:creationId xmlns:p14="http://schemas.microsoft.com/office/powerpoint/2010/main" val="2747553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25</a:t>
            </a:fld>
            <a:endParaRPr lang="es-ES" dirty="0"/>
          </a:p>
        </p:txBody>
      </p:sp>
    </p:spTree>
    <p:extLst>
      <p:ext uri="{BB962C8B-B14F-4D97-AF65-F5344CB8AC3E}">
        <p14:creationId xmlns:p14="http://schemas.microsoft.com/office/powerpoint/2010/main" val="159158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26</a:t>
            </a:fld>
            <a:endParaRPr lang="es-ES" dirty="0"/>
          </a:p>
        </p:txBody>
      </p:sp>
    </p:spTree>
    <p:extLst>
      <p:ext uri="{BB962C8B-B14F-4D97-AF65-F5344CB8AC3E}">
        <p14:creationId xmlns:p14="http://schemas.microsoft.com/office/powerpoint/2010/main" val="3434173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27</a:t>
            </a:fld>
            <a:endParaRPr lang="es-ES" dirty="0"/>
          </a:p>
        </p:txBody>
      </p:sp>
    </p:spTree>
    <p:extLst>
      <p:ext uri="{BB962C8B-B14F-4D97-AF65-F5344CB8AC3E}">
        <p14:creationId xmlns:p14="http://schemas.microsoft.com/office/powerpoint/2010/main" val="443941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a:t>
            </a:r>
            <a:r>
              <a:rPr lang="pt-BR" dirty="0" smtClean="0"/>
              <a:t>VII.-Lisboa. Agave </a:t>
            </a:r>
            <a:r>
              <a:rPr lang="pt-BR" dirty="0" smtClean="0"/>
              <a:t>attenuata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28</a:t>
            </a:fld>
            <a:endParaRPr lang="es-ES" dirty="0"/>
          </a:p>
        </p:txBody>
      </p:sp>
    </p:spTree>
    <p:extLst>
      <p:ext uri="{BB962C8B-B14F-4D97-AF65-F5344CB8AC3E}">
        <p14:creationId xmlns:p14="http://schemas.microsoft.com/office/powerpoint/2010/main" val="1786809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a:t>
            </a:r>
            <a:r>
              <a:rPr lang="pt-BR" dirty="0" smtClean="0"/>
              <a:t>Frias. Parque </a:t>
            </a:r>
            <a:r>
              <a:rPr lang="pt-BR" dirty="0" smtClean="0"/>
              <a:t>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29</a:t>
            </a:fld>
            <a:endParaRPr lang="es-ES" dirty="0"/>
          </a:p>
        </p:txBody>
      </p:sp>
    </p:spTree>
    <p:extLst>
      <p:ext uri="{BB962C8B-B14F-4D97-AF65-F5344CB8AC3E}">
        <p14:creationId xmlns:p14="http://schemas.microsoft.com/office/powerpoint/2010/main" val="2491349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VII.-Lisboa.-Nephrolepis exaltata </a:t>
            </a:r>
            <a:r>
              <a:rPr lang="pt-BR" baseline="0" dirty="0" smtClean="0"/>
              <a:t> “</a:t>
            </a:r>
            <a:r>
              <a:rPr lang="pt-BR" dirty="0" smtClean="0"/>
              <a:t>Bostoniensis “</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30</a:t>
            </a:fld>
            <a:endParaRPr lang="es-ES" dirty="0"/>
          </a:p>
        </p:txBody>
      </p:sp>
    </p:spTree>
    <p:extLst>
      <p:ext uri="{BB962C8B-B14F-4D97-AF65-F5344CB8AC3E}">
        <p14:creationId xmlns:p14="http://schemas.microsoft.com/office/powerpoint/2010/main" val="1071317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Ficus </a:t>
            </a:r>
            <a:r>
              <a:rPr lang="pt-BR" dirty="0" smtClean="0"/>
              <a:t>decora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31</a:t>
            </a:fld>
            <a:endParaRPr lang="es-ES" dirty="0"/>
          </a:p>
        </p:txBody>
      </p:sp>
    </p:spTree>
    <p:extLst>
      <p:ext uri="{BB962C8B-B14F-4D97-AF65-F5344CB8AC3E}">
        <p14:creationId xmlns:p14="http://schemas.microsoft.com/office/powerpoint/2010/main" val="1514860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32</a:t>
            </a:fld>
            <a:endParaRPr lang="es-ES" dirty="0"/>
          </a:p>
        </p:txBody>
      </p:sp>
    </p:spTree>
    <p:extLst>
      <p:ext uri="{BB962C8B-B14F-4D97-AF65-F5344CB8AC3E}">
        <p14:creationId xmlns:p14="http://schemas.microsoft.com/office/powerpoint/2010/main" val="3763274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33</a:t>
            </a:fld>
            <a:endParaRPr lang="es-ES" dirty="0"/>
          </a:p>
        </p:txBody>
      </p:sp>
    </p:spTree>
    <p:extLst>
      <p:ext uri="{BB962C8B-B14F-4D97-AF65-F5344CB8AC3E}">
        <p14:creationId xmlns:p14="http://schemas.microsoft.com/office/powerpoint/2010/main" val="53690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34</a:t>
            </a:fld>
            <a:endParaRPr lang="es-ES" dirty="0"/>
          </a:p>
        </p:txBody>
      </p:sp>
    </p:spTree>
    <p:extLst>
      <p:ext uri="{BB962C8B-B14F-4D97-AF65-F5344CB8AC3E}">
        <p14:creationId xmlns:p14="http://schemas.microsoft.com/office/powerpoint/2010/main" val="278830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35</a:t>
            </a:fld>
            <a:endParaRPr lang="es-ES" dirty="0"/>
          </a:p>
        </p:txBody>
      </p:sp>
    </p:spTree>
    <p:extLst>
      <p:ext uri="{BB962C8B-B14F-4D97-AF65-F5344CB8AC3E}">
        <p14:creationId xmlns:p14="http://schemas.microsoft.com/office/powerpoint/2010/main" val="1267644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36</a:t>
            </a:fld>
            <a:endParaRPr lang="es-ES" dirty="0"/>
          </a:p>
        </p:txBody>
      </p:sp>
    </p:spTree>
    <p:extLst>
      <p:ext uri="{BB962C8B-B14F-4D97-AF65-F5344CB8AC3E}">
        <p14:creationId xmlns:p14="http://schemas.microsoft.com/office/powerpoint/2010/main" val="17498507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37</a:t>
            </a:fld>
            <a:endParaRPr lang="es-ES" dirty="0"/>
          </a:p>
        </p:txBody>
      </p:sp>
    </p:spTree>
    <p:extLst>
      <p:ext uri="{BB962C8B-B14F-4D97-AF65-F5344CB8AC3E}">
        <p14:creationId xmlns:p14="http://schemas.microsoft.com/office/powerpoint/2010/main" val="397360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VII.-Lisboa.-Nephrolepis exaltata x</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38</a:t>
            </a:fld>
            <a:endParaRPr lang="es-ES" dirty="0"/>
          </a:p>
        </p:txBody>
      </p:sp>
    </p:spTree>
    <p:extLst>
      <p:ext uri="{BB962C8B-B14F-4D97-AF65-F5344CB8AC3E}">
        <p14:creationId xmlns:p14="http://schemas.microsoft.com/office/powerpoint/2010/main" val="4213464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VII.-Lisboa.-Dicksonia antarctica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39</a:t>
            </a:fld>
            <a:endParaRPr lang="es-ES" dirty="0"/>
          </a:p>
        </p:txBody>
      </p:sp>
    </p:spTree>
    <p:extLst>
      <p:ext uri="{BB962C8B-B14F-4D97-AF65-F5344CB8AC3E}">
        <p14:creationId xmlns:p14="http://schemas.microsoft.com/office/powerpoint/2010/main" val="1220449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40</a:t>
            </a:fld>
            <a:endParaRPr lang="es-ES" dirty="0"/>
          </a:p>
        </p:txBody>
      </p:sp>
    </p:spTree>
    <p:extLst>
      <p:ext uri="{BB962C8B-B14F-4D97-AF65-F5344CB8AC3E}">
        <p14:creationId xmlns:p14="http://schemas.microsoft.com/office/powerpoint/2010/main" val="2302902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Lago exterior. Strelitzia </a:t>
            </a:r>
            <a:r>
              <a:rPr lang="pt-BR" dirty="0" smtClean="0"/>
              <a:t>nicolai</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42</a:t>
            </a:fld>
            <a:endParaRPr lang="es-ES" dirty="0"/>
          </a:p>
        </p:txBody>
      </p:sp>
    </p:spTree>
    <p:extLst>
      <p:ext uri="{BB962C8B-B14F-4D97-AF65-F5344CB8AC3E}">
        <p14:creationId xmlns:p14="http://schemas.microsoft.com/office/powerpoint/2010/main" val="4084509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Strelitzia </a:t>
            </a:r>
            <a:r>
              <a:rPr lang="pt-BR" dirty="0" smtClean="0"/>
              <a:t>nicolai</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43</a:t>
            </a:fld>
            <a:endParaRPr lang="es-ES" dirty="0"/>
          </a:p>
        </p:txBody>
      </p:sp>
    </p:spTree>
    <p:extLst>
      <p:ext uri="{BB962C8B-B14F-4D97-AF65-F5344CB8AC3E}">
        <p14:creationId xmlns:p14="http://schemas.microsoft.com/office/powerpoint/2010/main" val="1468927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44</a:t>
            </a:fld>
            <a:endParaRPr lang="es-ES" dirty="0"/>
          </a:p>
        </p:txBody>
      </p:sp>
    </p:spTree>
    <p:extLst>
      <p:ext uri="{BB962C8B-B14F-4D97-AF65-F5344CB8AC3E}">
        <p14:creationId xmlns:p14="http://schemas.microsoft.com/office/powerpoint/2010/main" val="3473207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45</a:t>
            </a:fld>
            <a:endParaRPr lang="es-ES" dirty="0"/>
          </a:p>
        </p:txBody>
      </p:sp>
    </p:spTree>
    <p:extLst>
      <p:ext uri="{BB962C8B-B14F-4D97-AF65-F5344CB8AC3E}">
        <p14:creationId xmlns:p14="http://schemas.microsoft.com/office/powerpoint/2010/main" val="2432562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46</a:t>
            </a:fld>
            <a:endParaRPr lang="es-ES" dirty="0"/>
          </a:p>
        </p:txBody>
      </p:sp>
    </p:spTree>
    <p:extLst>
      <p:ext uri="{BB962C8B-B14F-4D97-AF65-F5344CB8AC3E}">
        <p14:creationId xmlns:p14="http://schemas.microsoft.com/office/powerpoint/2010/main" val="4013615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Monstera </a:t>
            </a:r>
            <a:r>
              <a:rPr lang="pt-BR" dirty="0" smtClean="0"/>
              <a:t>deliciosa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47</a:t>
            </a:fld>
            <a:endParaRPr lang="es-ES" dirty="0"/>
          </a:p>
        </p:txBody>
      </p:sp>
    </p:spTree>
    <p:extLst>
      <p:ext uri="{BB962C8B-B14F-4D97-AF65-F5344CB8AC3E}">
        <p14:creationId xmlns:p14="http://schemas.microsoft.com/office/powerpoint/2010/main" val="17742319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48</a:t>
            </a:fld>
            <a:endParaRPr lang="es-ES" dirty="0"/>
          </a:p>
        </p:txBody>
      </p:sp>
    </p:spTree>
    <p:extLst>
      <p:ext uri="{BB962C8B-B14F-4D97-AF65-F5344CB8AC3E}">
        <p14:creationId xmlns:p14="http://schemas.microsoft.com/office/powerpoint/2010/main" val="33674248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Rhoeo discolor. Tradescantia </a:t>
            </a:r>
            <a:r>
              <a:rPr lang="pt-BR" dirty="0" smtClean="0"/>
              <a:t>spathacea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49</a:t>
            </a:fld>
            <a:endParaRPr lang="es-ES" dirty="0"/>
          </a:p>
        </p:txBody>
      </p:sp>
    </p:spTree>
    <p:extLst>
      <p:ext uri="{BB962C8B-B14F-4D97-AF65-F5344CB8AC3E}">
        <p14:creationId xmlns:p14="http://schemas.microsoft.com/office/powerpoint/2010/main" val="35810134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50</a:t>
            </a:fld>
            <a:endParaRPr lang="es-ES" dirty="0"/>
          </a:p>
        </p:txBody>
      </p:sp>
    </p:spTree>
    <p:extLst>
      <p:ext uri="{BB962C8B-B14F-4D97-AF65-F5344CB8AC3E}">
        <p14:creationId xmlns:p14="http://schemas.microsoft.com/office/powerpoint/2010/main" val="37731925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51</a:t>
            </a:fld>
            <a:endParaRPr lang="es-ES" dirty="0"/>
          </a:p>
        </p:txBody>
      </p:sp>
    </p:spTree>
    <p:extLst>
      <p:ext uri="{BB962C8B-B14F-4D97-AF65-F5344CB8AC3E}">
        <p14:creationId xmlns:p14="http://schemas.microsoft.com/office/powerpoint/2010/main" val="7943025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Bromeliacea</a:t>
            </a:r>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52</a:t>
            </a:fld>
            <a:endParaRPr lang="es-ES" dirty="0"/>
          </a:p>
        </p:txBody>
      </p:sp>
    </p:spTree>
    <p:extLst>
      <p:ext uri="{BB962C8B-B14F-4D97-AF65-F5344CB8AC3E}">
        <p14:creationId xmlns:p14="http://schemas.microsoft.com/office/powerpoint/2010/main" val="40826265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Agave </a:t>
            </a:r>
            <a:r>
              <a:rPr lang="pt-BR" dirty="0" smtClean="0"/>
              <a:t>attenuata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53</a:t>
            </a:fld>
            <a:endParaRPr lang="es-ES" dirty="0"/>
          </a:p>
        </p:txBody>
      </p:sp>
    </p:spTree>
    <p:extLst>
      <p:ext uri="{BB962C8B-B14F-4D97-AF65-F5344CB8AC3E}">
        <p14:creationId xmlns:p14="http://schemas.microsoft.com/office/powerpoint/2010/main" val="36000476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54</a:t>
            </a:fld>
            <a:endParaRPr lang="es-ES" dirty="0"/>
          </a:p>
        </p:txBody>
      </p:sp>
    </p:spTree>
    <p:extLst>
      <p:ext uri="{BB962C8B-B14F-4D97-AF65-F5344CB8AC3E}">
        <p14:creationId xmlns:p14="http://schemas.microsoft.com/office/powerpoint/2010/main" val="13801485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Nuevo </a:t>
            </a:r>
            <a:r>
              <a:rPr lang="pt-BR" dirty="0" smtClean="0"/>
              <a:t>techo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55</a:t>
            </a:fld>
            <a:endParaRPr lang="es-ES" dirty="0"/>
          </a:p>
        </p:txBody>
      </p:sp>
    </p:spTree>
    <p:extLst>
      <p:ext uri="{BB962C8B-B14F-4D97-AF65-F5344CB8AC3E}">
        <p14:creationId xmlns:p14="http://schemas.microsoft.com/office/powerpoint/2010/main" val="5469115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56</a:t>
            </a:fld>
            <a:endParaRPr lang="es-ES" dirty="0"/>
          </a:p>
        </p:txBody>
      </p:sp>
    </p:spTree>
    <p:extLst>
      <p:ext uri="{BB962C8B-B14F-4D97-AF65-F5344CB8AC3E}">
        <p14:creationId xmlns:p14="http://schemas.microsoft.com/office/powerpoint/2010/main" val="18154716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Monstera </a:t>
            </a:r>
            <a:r>
              <a:rPr lang="pt-BR" dirty="0" smtClean="0"/>
              <a:t>deliciosa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57</a:t>
            </a:fld>
            <a:endParaRPr lang="es-ES" dirty="0"/>
          </a:p>
        </p:txBody>
      </p:sp>
    </p:spTree>
    <p:extLst>
      <p:ext uri="{BB962C8B-B14F-4D97-AF65-F5344CB8AC3E}">
        <p14:creationId xmlns:p14="http://schemas.microsoft.com/office/powerpoint/2010/main" val="39426361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58</a:t>
            </a:fld>
            <a:endParaRPr lang="es-ES" dirty="0"/>
          </a:p>
        </p:txBody>
      </p:sp>
    </p:spTree>
    <p:extLst>
      <p:ext uri="{BB962C8B-B14F-4D97-AF65-F5344CB8AC3E}">
        <p14:creationId xmlns:p14="http://schemas.microsoft.com/office/powerpoint/2010/main" val="19004227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Detalle </a:t>
            </a:r>
            <a:r>
              <a:rPr lang="pt-BR" dirty="0" smtClean="0"/>
              <a:t>del techo</a:t>
            </a:r>
            <a:r>
              <a:rPr lang="pt-BR" baseline="0" dirty="0" smtClean="0"/>
              <a:t> de duelas de madera</a:t>
            </a:r>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59</a:t>
            </a:fld>
            <a:endParaRPr lang="es-ES" dirty="0"/>
          </a:p>
        </p:txBody>
      </p:sp>
    </p:spTree>
    <p:extLst>
      <p:ext uri="{BB962C8B-B14F-4D97-AF65-F5344CB8AC3E}">
        <p14:creationId xmlns:p14="http://schemas.microsoft.com/office/powerpoint/2010/main" val="10858777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a:t>
            </a:r>
            <a:r>
              <a:rPr lang="pt-BR" dirty="0" smtClean="0"/>
              <a:t>Lisboa-Bamboes </a:t>
            </a:r>
            <a:r>
              <a:rPr lang="pt-BR" dirty="0" smtClean="0"/>
              <a:t>y Aloe</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60</a:t>
            </a:fld>
            <a:endParaRPr lang="es-ES" dirty="0"/>
          </a:p>
        </p:txBody>
      </p:sp>
    </p:spTree>
    <p:extLst>
      <p:ext uri="{BB962C8B-B14F-4D97-AF65-F5344CB8AC3E}">
        <p14:creationId xmlns:p14="http://schemas.microsoft.com/office/powerpoint/2010/main" val="36074736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VII.-Lisboa.-Nephrolepis exaltata</a:t>
            </a:r>
            <a:r>
              <a:rPr lang="pt-BR" baseline="0" dirty="0" smtClean="0"/>
              <a:t> spec.</a:t>
            </a:r>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61</a:t>
            </a:fld>
            <a:endParaRPr lang="es-ES" dirty="0"/>
          </a:p>
        </p:txBody>
      </p:sp>
    </p:spTree>
    <p:extLst>
      <p:ext uri="{BB962C8B-B14F-4D97-AF65-F5344CB8AC3E}">
        <p14:creationId xmlns:p14="http://schemas.microsoft.com/office/powerpoint/2010/main" val="4604177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62</a:t>
            </a:fld>
            <a:endParaRPr lang="es-ES" dirty="0"/>
          </a:p>
        </p:txBody>
      </p:sp>
    </p:spTree>
    <p:extLst>
      <p:ext uri="{BB962C8B-B14F-4D97-AF65-F5344CB8AC3E}">
        <p14:creationId xmlns:p14="http://schemas.microsoft.com/office/powerpoint/2010/main" val="2661410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VII.-Lisboa</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63</a:t>
            </a:fld>
            <a:endParaRPr lang="es-ES" dirty="0"/>
          </a:p>
        </p:txBody>
      </p:sp>
    </p:spTree>
    <p:extLst>
      <p:ext uri="{BB962C8B-B14F-4D97-AF65-F5344CB8AC3E}">
        <p14:creationId xmlns:p14="http://schemas.microsoft.com/office/powerpoint/2010/main" val="2621799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Estufas Frias.-Parque Fernando </a:t>
            </a:r>
            <a:r>
              <a:rPr lang="pt-BR" dirty="0" smtClean="0"/>
              <a:t>VII.-Lisboa. Raphis </a:t>
            </a:r>
            <a:r>
              <a:rPr lang="pt-BR" dirty="0" smtClean="0"/>
              <a:t>spec</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64</a:t>
            </a:fld>
            <a:endParaRPr lang="es-ES" dirty="0"/>
          </a:p>
        </p:txBody>
      </p:sp>
    </p:spTree>
    <p:extLst>
      <p:ext uri="{BB962C8B-B14F-4D97-AF65-F5344CB8AC3E}">
        <p14:creationId xmlns:p14="http://schemas.microsoft.com/office/powerpoint/2010/main" val="10334698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68</a:t>
            </a:fld>
            <a:endParaRPr lang="es-ES" dirty="0"/>
          </a:p>
        </p:txBody>
      </p:sp>
    </p:spTree>
    <p:extLst>
      <p:ext uri="{BB962C8B-B14F-4D97-AF65-F5344CB8AC3E}">
        <p14:creationId xmlns:p14="http://schemas.microsoft.com/office/powerpoint/2010/main" val="22721183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Convento S. Paulo</a:t>
            </a:r>
          </a:p>
          <a:p>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69</a:t>
            </a:fld>
            <a:endParaRPr lang="es-ES" dirty="0"/>
          </a:p>
        </p:txBody>
      </p:sp>
    </p:spTree>
    <p:extLst>
      <p:ext uri="{BB962C8B-B14F-4D97-AF65-F5344CB8AC3E}">
        <p14:creationId xmlns:p14="http://schemas.microsoft.com/office/powerpoint/2010/main" val="19370080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Convento S. Paulo</a:t>
            </a:r>
          </a:p>
          <a:p>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70</a:t>
            </a:fld>
            <a:endParaRPr lang="es-ES" dirty="0"/>
          </a:p>
        </p:txBody>
      </p:sp>
    </p:spTree>
    <p:extLst>
      <p:ext uri="{BB962C8B-B14F-4D97-AF65-F5344CB8AC3E}">
        <p14:creationId xmlns:p14="http://schemas.microsoft.com/office/powerpoint/2010/main" val="10086161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smtClean="0"/>
              <a:t>Convento</a:t>
            </a:r>
            <a:r>
              <a:rPr lang="pt-BR" baseline="0" dirty="0" smtClean="0"/>
              <a:t> S. Paulo</a:t>
            </a:r>
            <a:endParaRPr lang="pt-BR" dirty="0" smtClean="0"/>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71</a:t>
            </a:fld>
            <a:endParaRPr lang="es-ES" dirty="0"/>
          </a:p>
        </p:txBody>
      </p:sp>
    </p:spTree>
    <p:extLst>
      <p:ext uri="{BB962C8B-B14F-4D97-AF65-F5344CB8AC3E}">
        <p14:creationId xmlns:p14="http://schemas.microsoft.com/office/powerpoint/2010/main" val="7090373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72</a:t>
            </a:fld>
            <a:endParaRPr lang="es-ES" dirty="0"/>
          </a:p>
        </p:txBody>
      </p:sp>
    </p:spTree>
    <p:extLst>
      <p:ext uri="{BB962C8B-B14F-4D97-AF65-F5344CB8AC3E}">
        <p14:creationId xmlns:p14="http://schemas.microsoft.com/office/powerpoint/2010/main" val="15731706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73</a:t>
            </a:fld>
            <a:endParaRPr lang="es-ES" dirty="0"/>
          </a:p>
        </p:txBody>
      </p:sp>
    </p:spTree>
    <p:extLst>
      <p:ext uri="{BB962C8B-B14F-4D97-AF65-F5344CB8AC3E}">
        <p14:creationId xmlns:p14="http://schemas.microsoft.com/office/powerpoint/2010/main" val="21646816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74</a:t>
            </a:fld>
            <a:endParaRPr lang="es-ES" dirty="0"/>
          </a:p>
        </p:txBody>
      </p:sp>
    </p:spTree>
    <p:extLst>
      <p:ext uri="{BB962C8B-B14F-4D97-AF65-F5344CB8AC3E}">
        <p14:creationId xmlns:p14="http://schemas.microsoft.com/office/powerpoint/2010/main" val="36524485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76</a:t>
            </a:fld>
            <a:endParaRPr lang="es-ES" dirty="0"/>
          </a:p>
        </p:txBody>
      </p:sp>
    </p:spTree>
    <p:extLst>
      <p:ext uri="{BB962C8B-B14F-4D97-AF65-F5344CB8AC3E}">
        <p14:creationId xmlns:p14="http://schemas.microsoft.com/office/powerpoint/2010/main" val="19632636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77</a:t>
            </a:fld>
            <a:endParaRPr lang="es-ES" dirty="0"/>
          </a:p>
        </p:txBody>
      </p:sp>
    </p:spTree>
    <p:extLst>
      <p:ext uri="{BB962C8B-B14F-4D97-AF65-F5344CB8AC3E}">
        <p14:creationId xmlns:p14="http://schemas.microsoft.com/office/powerpoint/2010/main" val="41303240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78</a:t>
            </a:fld>
            <a:endParaRPr lang="es-ES" dirty="0"/>
          </a:p>
        </p:txBody>
      </p:sp>
    </p:spTree>
    <p:extLst>
      <p:ext uri="{BB962C8B-B14F-4D97-AF65-F5344CB8AC3E}">
        <p14:creationId xmlns:p14="http://schemas.microsoft.com/office/powerpoint/2010/main" val="39668645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79</a:t>
            </a:fld>
            <a:endParaRPr lang="es-ES" dirty="0"/>
          </a:p>
        </p:txBody>
      </p:sp>
    </p:spTree>
    <p:extLst>
      <p:ext uri="{BB962C8B-B14F-4D97-AF65-F5344CB8AC3E}">
        <p14:creationId xmlns:p14="http://schemas.microsoft.com/office/powerpoint/2010/main" val="40089966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80</a:t>
            </a:fld>
            <a:endParaRPr lang="es-ES" dirty="0"/>
          </a:p>
        </p:txBody>
      </p:sp>
    </p:spTree>
    <p:extLst>
      <p:ext uri="{BB962C8B-B14F-4D97-AF65-F5344CB8AC3E}">
        <p14:creationId xmlns:p14="http://schemas.microsoft.com/office/powerpoint/2010/main" val="4571001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81</a:t>
            </a:fld>
            <a:endParaRPr lang="es-ES" dirty="0"/>
          </a:p>
        </p:txBody>
      </p:sp>
    </p:spTree>
    <p:extLst>
      <p:ext uri="{BB962C8B-B14F-4D97-AF65-F5344CB8AC3E}">
        <p14:creationId xmlns:p14="http://schemas.microsoft.com/office/powerpoint/2010/main" val="4023068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82</a:t>
            </a:fld>
            <a:endParaRPr lang="es-ES" dirty="0"/>
          </a:p>
        </p:txBody>
      </p:sp>
    </p:spTree>
    <p:extLst>
      <p:ext uri="{BB962C8B-B14F-4D97-AF65-F5344CB8AC3E}">
        <p14:creationId xmlns:p14="http://schemas.microsoft.com/office/powerpoint/2010/main" val="12972811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83</a:t>
            </a:fld>
            <a:endParaRPr lang="es-ES" dirty="0"/>
          </a:p>
        </p:txBody>
      </p:sp>
    </p:spTree>
    <p:extLst>
      <p:ext uri="{BB962C8B-B14F-4D97-AF65-F5344CB8AC3E}">
        <p14:creationId xmlns:p14="http://schemas.microsoft.com/office/powerpoint/2010/main" val="26625094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84</a:t>
            </a:fld>
            <a:endParaRPr lang="es-ES" dirty="0"/>
          </a:p>
        </p:txBody>
      </p:sp>
    </p:spTree>
    <p:extLst>
      <p:ext uri="{BB962C8B-B14F-4D97-AF65-F5344CB8AC3E}">
        <p14:creationId xmlns:p14="http://schemas.microsoft.com/office/powerpoint/2010/main" val="742795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85</a:t>
            </a:fld>
            <a:endParaRPr lang="es-ES" dirty="0"/>
          </a:p>
        </p:txBody>
      </p:sp>
    </p:spTree>
    <p:extLst>
      <p:ext uri="{BB962C8B-B14F-4D97-AF65-F5344CB8AC3E}">
        <p14:creationId xmlns:p14="http://schemas.microsoft.com/office/powerpoint/2010/main" val="38961036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86</a:t>
            </a:fld>
            <a:endParaRPr lang="es-ES" dirty="0"/>
          </a:p>
        </p:txBody>
      </p:sp>
    </p:spTree>
    <p:extLst>
      <p:ext uri="{BB962C8B-B14F-4D97-AF65-F5344CB8AC3E}">
        <p14:creationId xmlns:p14="http://schemas.microsoft.com/office/powerpoint/2010/main" val="7558367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87</a:t>
            </a:fld>
            <a:endParaRPr lang="es-ES" dirty="0"/>
          </a:p>
        </p:txBody>
      </p:sp>
    </p:spTree>
    <p:extLst>
      <p:ext uri="{BB962C8B-B14F-4D97-AF65-F5344CB8AC3E}">
        <p14:creationId xmlns:p14="http://schemas.microsoft.com/office/powerpoint/2010/main" val="26068462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p>
          <a:p>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88</a:t>
            </a:fld>
            <a:endParaRPr lang="es-ES" dirty="0"/>
          </a:p>
        </p:txBody>
      </p:sp>
    </p:spTree>
    <p:extLst>
      <p:ext uri="{BB962C8B-B14F-4D97-AF65-F5344CB8AC3E}">
        <p14:creationId xmlns:p14="http://schemas.microsoft.com/office/powerpoint/2010/main" val="2384716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Convento S. Paulo</a:t>
            </a:r>
            <a:endParaRPr lang="es-ES" dirty="0"/>
          </a:p>
        </p:txBody>
      </p:sp>
      <p:sp>
        <p:nvSpPr>
          <p:cNvPr id="4" name="3 Marcador de número de diapositiva"/>
          <p:cNvSpPr>
            <a:spLocks noGrp="1"/>
          </p:cNvSpPr>
          <p:nvPr>
            <p:ph type="sldNum" sz="quarter" idx="10"/>
          </p:nvPr>
        </p:nvSpPr>
        <p:spPr/>
        <p:txBody>
          <a:bodyPr/>
          <a:lstStyle/>
          <a:p>
            <a:fld id="{38A1AB2B-5255-4116-A1A6-8207493C8664}" type="slidenum">
              <a:rPr lang="es-ES" smtClean="0"/>
              <a:t>89</a:t>
            </a:fld>
            <a:endParaRPr lang="es-ES" dirty="0"/>
          </a:p>
        </p:txBody>
      </p:sp>
    </p:spTree>
    <p:extLst>
      <p:ext uri="{BB962C8B-B14F-4D97-AF65-F5344CB8AC3E}">
        <p14:creationId xmlns:p14="http://schemas.microsoft.com/office/powerpoint/2010/main" val="706816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7/9/2015</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7/9/2015</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7/9/2015</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7/9/2015</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7/9/2015</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7/9/2015</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664296"/>
          </a:xfrm>
        </p:spPr>
        <p:txBody>
          <a:bodyPr>
            <a:normAutofit fontScale="90000"/>
          </a:bodyPr>
          <a:lstStyle/>
          <a:p>
            <a:r>
              <a:rPr lang="es-ES" dirty="0"/>
              <a:t>ASOCIACION SEVILLANA DE AMIGOS DE LOS JARDINES Y EL PAISAJE</a:t>
            </a:r>
            <a:br>
              <a:rPr lang="es-ES" dirty="0"/>
            </a:br>
            <a:r>
              <a:rPr lang="es-ES" dirty="0"/>
              <a:t>VIAJE A PORTUGAL </a:t>
            </a:r>
            <a:r>
              <a:rPr lang="es-ES" dirty="0" smtClean="0"/>
              <a:t>2014</a:t>
            </a:r>
            <a:br>
              <a:rPr lang="es-ES" dirty="0" smtClean="0"/>
            </a:br>
            <a:r>
              <a:rPr lang="es-ES" dirty="0" smtClean="0"/>
              <a:t>ESTUFAS FRIAS</a:t>
            </a:r>
            <a:br>
              <a:rPr lang="es-ES" dirty="0" smtClean="0"/>
            </a:br>
            <a:r>
              <a:rPr lang="es-ES" dirty="0" smtClean="0"/>
              <a:t>CONVENTO S.PAULO</a:t>
            </a:r>
            <a:endParaRPr lang="es-ES" dirty="0"/>
          </a:p>
        </p:txBody>
      </p:sp>
      <p:sp>
        <p:nvSpPr>
          <p:cNvPr id="3" name="2 Subtítulo"/>
          <p:cNvSpPr>
            <a:spLocks noGrp="1"/>
          </p:cNvSpPr>
          <p:nvPr>
            <p:ph type="subTitle" idx="1"/>
          </p:nvPr>
        </p:nvSpPr>
        <p:spPr>
          <a:xfrm>
            <a:off x="2286000" y="5003322"/>
            <a:ext cx="4806280" cy="1371600"/>
          </a:xfrm>
        </p:spPr>
        <p:txBody>
          <a:bodyPr/>
          <a:lstStyle/>
          <a:p>
            <a:r>
              <a:rPr lang="es-ES" dirty="0"/>
              <a:t>Selección de textos y </a:t>
            </a:r>
            <a:r>
              <a:rPr lang="es-ES" dirty="0" smtClean="0"/>
              <a:t>fotografías </a:t>
            </a:r>
            <a:r>
              <a:rPr lang="es-ES" dirty="0"/>
              <a:t>por</a:t>
            </a:r>
          </a:p>
          <a:p>
            <a:r>
              <a:rPr lang="es-ES" sz="2800" dirty="0"/>
              <a:t>JOSE ELIAS </a:t>
            </a:r>
            <a:r>
              <a:rPr lang="es-ES" sz="2800" dirty="0" smtClean="0"/>
              <a:t>BONELLS</a:t>
            </a:r>
          </a:p>
          <a:p>
            <a:r>
              <a:rPr lang="es-ES" sz="2800" dirty="0" smtClean="0"/>
              <a:t>música </a:t>
            </a:r>
            <a:r>
              <a:rPr lang="es-ES" sz="2800" dirty="0"/>
              <a:t>popular - </a:t>
            </a:r>
            <a:r>
              <a:rPr lang="es-ES" sz="2800" dirty="0" smtClean="0"/>
              <a:t>Portugal</a:t>
            </a:r>
            <a:endParaRPr lang="es-ES" sz="2800" dirty="0"/>
          </a:p>
          <a:p>
            <a:endParaRPr lang="es-ES" dirty="0"/>
          </a:p>
        </p:txBody>
      </p:sp>
      <p:pic>
        <p:nvPicPr>
          <p:cNvPr id="4" name="musica popular - portugal mix 2(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28384" y="5517232"/>
            <a:ext cx="609600" cy="609600"/>
          </a:xfrm>
          <a:prstGeom prst="rect">
            <a:avLst/>
          </a:prstGeom>
        </p:spPr>
      </p:pic>
    </p:spTree>
    <p:extLst>
      <p:ext uri="{BB962C8B-B14F-4D97-AF65-F5344CB8AC3E}">
        <p14:creationId xmlns:p14="http://schemas.microsoft.com/office/powerpoint/2010/main" val="99667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pt-BR" dirty="0"/>
              <a:t>LAS ESTUFAS FRIAS DE LISBOA</a:t>
            </a:r>
            <a:endParaRPr lang="es-ES" dirty="0"/>
          </a:p>
        </p:txBody>
      </p:sp>
      <p:sp>
        <p:nvSpPr>
          <p:cNvPr id="3" name="2 Marcador de contenido"/>
          <p:cNvSpPr>
            <a:spLocks noGrp="1"/>
          </p:cNvSpPr>
          <p:nvPr>
            <p:ph sz="quarter" idx="1"/>
          </p:nvPr>
        </p:nvSpPr>
        <p:spPr/>
        <p:txBody>
          <a:bodyPr>
            <a:normAutofit/>
          </a:bodyPr>
          <a:lstStyle/>
          <a:p>
            <a:r>
              <a:rPr lang="es-ES" dirty="0" smtClean="0"/>
              <a:t>Las Estufas Frías </a:t>
            </a:r>
            <a:r>
              <a:rPr lang="es-ES" dirty="0"/>
              <a:t>son un complejo de invernaderos y </a:t>
            </a:r>
            <a:r>
              <a:rPr lang="es-ES" dirty="0" smtClean="0"/>
              <a:t>umbráculos </a:t>
            </a:r>
            <a:r>
              <a:rPr lang="es-ES" dirty="0"/>
              <a:t>de 1,5 hectáreas de extensión que se encuentra en el Parque Eduardo VII de </a:t>
            </a:r>
            <a:r>
              <a:rPr lang="es-ES" dirty="0" smtClean="0"/>
              <a:t>Lisboa.</a:t>
            </a:r>
            <a:endParaRPr lang="es-ES" dirty="0"/>
          </a:p>
          <a:p>
            <a:r>
              <a:rPr lang="es-ES" dirty="0"/>
              <a:t>En el emplazamiento de </a:t>
            </a:r>
            <a:r>
              <a:rPr lang="es-ES" dirty="0" smtClean="0"/>
              <a:t>las Estufas Frías </a:t>
            </a:r>
            <a:r>
              <a:rPr lang="es-ES" dirty="0"/>
              <a:t>existía en el siglo XIX una cantera de basalto, que acabó cerrando por culpa de una vena de agua que dificultaba los trabajos.</a:t>
            </a:r>
          </a:p>
          <a:p>
            <a:r>
              <a:rPr lang="es-ES" dirty="0"/>
              <a:t>La cueva de la cantera la aprovechó un jardinero para recoger especies vegetales de todo el mundo. Tenían la intención de repoblar con ellas la Avenida de la Libertad, al llegar la Primera Guerra </a:t>
            </a:r>
            <a:r>
              <a:rPr lang="es-ES" dirty="0" smtClean="0"/>
              <a:t>Mundial  aplaza </a:t>
            </a:r>
            <a:r>
              <a:rPr lang="es-ES" dirty="0"/>
              <a:t>estos planes.</a:t>
            </a:r>
          </a:p>
          <a:p>
            <a:endParaRPr lang="es-ES" dirty="0"/>
          </a:p>
        </p:txBody>
      </p:sp>
    </p:spTree>
    <p:extLst>
      <p:ext uri="{BB962C8B-B14F-4D97-AF65-F5344CB8AC3E}">
        <p14:creationId xmlns:p14="http://schemas.microsoft.com/office/powerpoint/2010/main" val="1903500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Las plantas siguen creciendo allí, hasta que en 1926, el arquitecto y pintor Raul Carapinha se encuentra con este espacio verde y proyecta la Estufa, concluida en 1930 e inaugurada en 1933.</a:t>
            </a:r>
          </a:p>
          <a:p>
            <a:r>
              <a:rPr lang="es-ES" dirty="0"/>
              <a:t>En los años 40, se modificó el Parque Eduardo VII hasta darle su aspecto actual. </a:t>
            </a:r>
            <a:r>
              <a:rPr lang="es-ES" dirty="0" smtClean="0"/>
              <a:t>Las Estufas </a:t>
            </a:r>
            <a:r>
              <a:rPr lang="es-ES" dirty="0"/>
              <a:t>también </a:t>
            </a:r>
            <a:r>
              <a:rPr lang="es-ES" dirty="0" smtClean="0"/>
              <a:t>fueron afectadas.</a:t>
            </a:r>
          </a:p>
          <a:p>
            <a:r>
              <a:rPr lang="es-ES" dirty="0" smtClean="0"/>
              <a:t> </a:t>
            </a:r>
            <a:r>
              <a:rPr lang="es-ES" dirty="0"/>
              <a:t>La entrada se remodeló construyendo un lago y una gran sala, bajo la alameda del parque, local utilizado durante años como teatro y donde aún se desarrollan actos culturales.</a:t>
            </a:r>
          </a:p>
          <a:p>
            <a:r>
              <a:rPr lang="es-ES" dirty="0"/>
              <a:t>En 1975 se inauguraron la Estufa Caliente y la Estufa Dulce, obra del ingeniero Pulido García, y destinadas a la exhibición de plantas tropicales y plantas crasas respectivamente.</a:t>
            </a:r>
          </a:p>
          <a:p>
            <a:endParaRPr lang="es-ES" dirty="0"/>
          </a:p>
        </p:txBody>
      </p:sp>
    </p:spTree>
    <p:extLst>
      <p:ext uri="{BB962C8B-B14F-4D97-AF65-F5344CB8AC3E}">
        <p14:creationId xmlns:p14="http://schemas.microsoft.com/office/powerpoint/2010/main" val="3262172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smtClean="0"/>
              <a:t>Las </a:t>
            </a:r>
            <a:r>
              <a:rPr lang="es-ES" dirty="0"/>
              <a:t>plantas se exhiben en tres espacios,</a:t>
            </a:r>
          </a:p>
          <a:p>
            <a:r>
              <a:rPr lang="es-ES" dirty="0"/>
              <a:t>«  Estufa Fría » Estufa Fría, propiamente dicha, ocupa 8.100 m². </a:t>
            </a:r>
          </a:p>
          <a:p>
            <a:r>
              <a:rPr lang="es-ES" dirty="0" smtClean="0"/>
              <a:t>En </a:t>
            </a:r>
            <a:r>
              <a:rPr lang="es-ES" dirty="0"/>
              <a:t>un principio destinada a refugio de plantas el nombre de estufa fría  resulta del hecho de no usar ningún sistema de climatización, sino un entramado de madera fijo cuyas rejillas tamizan la luz y protegen de las temperaturas frías de invierno y del excesivo calor en el verano, proporcionando una temperatura adecuada para el cultivo de especies de diferentes regiones: China, Corea, Australia, Perú, México, Brasil, Antillas, Península de Corea. </a:t>
            </a:r>
            <a:r>
              <a:rPr lang="es-ES" dirty="0" smtClean="0"/>
              <a:t>Son </a:t>
            </a:r>
            <a:r>
              <a:rPr lang="es-ES" dirty="0"/>
              <a:t>de referencia obligada los helechos arborescentes de Tasmania (Dicksonia antarctica), las azaleas (Rhododendron spp.)y las camelias (Camellia japonica). . .</a:t>
            </a:r>
          </a:p>
          <a:p>
            <a:endParaRPr lang="es-ES" dirty="0"/>
          </a:p>
        </p:txBody>
      </p:sp>
    </p:spTree>
    <p:extLst>
      <p:ext uri="{BB962C8B-B14F-4D97-AF65-F5344CB8AC3E}">
        <p14:creationId xmlns:p14="http://schemas.microsoft.com/office/powerpoint/2010/main" val="715988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a:bodyPr>
          <a:lstStyle/>
          <a:p>
            <a:r>
              <a:rPr lang="es-ES" dirty="0"/>
              <a:t>« Estufa Quente » (Estufa Caliente), en un área de 3.000 m², con cobertura de vidrio y por lo tanto una temperatura más elevada, denominándose estufas calientes conviven plantas tropicales, de las cuales destacan el cafeto (Coffea arabica), Mango (Mangifera indica), Plataneras (Musa spp.).</a:t>
            </a:r>
          </a:p>
          <a:p>
            <a:r>
              <a:rPr lang="es-ES" dirty="0"/>
              <a:t>« Estufa Doce » (Estufa Dulce), la más pequeña de todas con apenas 400 m², es el hogar de las cactáceas</a:t>
            </a:r>
            <a:r>
              <a:rPr lang="es-ES" dirty="0" smtClean="0"/>
              <a:t>.</a:t>
            </a:r>
          </a:p>
          <a:p>
            <a:r>
              <a:rPr lang="es-ES" dirty="0" smtClean="0"/>
              <a:t> </a:t>
            </a:r>
            <a:r>
              <a:rPr lang="es-ES" dirty="0"/>
              <a:t>Plantas crasas, así llamadas por sus hojas gruesas y de consistencia gelatinosa. Aquí podemos encontrar sus miembros más conocidos, los cactus, Cadera de suegra (Echinocactus grusonii), Cleistocactus straussii, </a:t>
            </a:r>
            <a:r>
              <a:rPr lang="es-ES" dirty="0" smtClean="0"/>
              <a:t> </a:t>
            </a:r>
            <a:r>
              <a:rPr lang="es-ES" dirty="0"/>
              <a:t>Aloe vera . . .</a:t>
            </a:r>
          </a:p>
          <a:p>
            <a:endParaRPr lang="es-ES" dirty="0"/>
          </a:p>
        </p:txBody>
      </p:sp>
    </p:spTree>
    <p:extLst>
      <p:ext uri="{BB962C8B-B14F-4D97-AF65-F5344CB8AC3E}">
        <p14:creationId xmlns:p14="http://schemas.microsoft.com/office/powerpoint/2010/main" val="29067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Son de destacar la cantidad de piedras que se encuentran en la Estufa formando parte de las rocallas, escalinatas, cascadas y estanques, originarias de la cantera de basalto que aquí existía anteriormente.</a:t>
            </a:r>
          </a:p>
          <a:p>
            <a:endParaRPr lang="es-ES" dirty="0"/>
          </a:p>
        </p:txBody>
      </p:sp>
    </p:spTree>
    <p:extLst>
      <p:ext uri="{BB962C8B-B14F-4D97-AF65-F5344CB8AC3E}">
        <p14:creationId xmlns:p14="http://schemas.microsoft.com/office/powerpoint/2010/main" val="3109176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960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557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9407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300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6219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3500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2369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89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3192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8215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3994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707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39390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3448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66256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111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1464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206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6685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635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171400"/>
            <a:ext cx="9144000" cy="7029400"/>
          </a:xfrm>
          <a:prstGeom prst="rect">
            <a:avLst/>
          </a:prstGeom>
        </p:spPr>
      </p:pic>
    </p:spTree>
    <p:extLst>
      <p:ext uri="{BB962C8B-B14F-4D97-AF65-F5344CB8AC3E}">
        <p14:creationId xmlns:p14="http://schemas.microsoft.com/office/powerpoint/2010/main" val="1109970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808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0634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7693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539800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181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822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78085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9996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628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126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7214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870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123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Estufas </a:t>
            </a:r>
            <a:r>
              <a:rPr lang="es-ES" dirty="0" smtClean="0"/>
              <a:t>frías después </a:t>
            </a:r>
            <a:r>
              <a:rPr lang="es-ES" dirty="0" smtClean="0"/>
              <a:t>de la </a:t>
            </a:r>
            <a:r>
              <a:rPr lang="es-ES" dirty="0" smtClean="0"/>
              <a:t>restauración</a:t>
            </a:r>
            <a:endParaRPr lang="es-ES" dirty="0"/>
          </a:p>
        </p:txBody>
      </p:sp>
      <p:sp>
        <p:nvSpPr>
          <p:cNvPr id="3" name="2 Marcador de contenido"/>
          <p:cNvSpPr>
            <a:spLocks noGrp="1"/>
          </p:cNvSpPr>
          <p:nvPr>
            <p:ph sz="quarter" idx="1"/>
          </p:nvPr>
        </p:nvSpPr>
        <p:spPr/>
        <p:txBody>
          <a:bodyPr/>
          <a:lstStyle/>
          <a:p>
            <a:r>
              <a:rPr lang="es-ES" dirty="0" smtClean="0"/>
              <a:t>Las estufas </a:t>
            </a:r>
            <a:r>
              <a:rPr lang="es-ES" dirty="0" smtClean="0"/>
              <a:t>frías </a:t>
            </a:r>
            <a:r>
              <a:rPr lang="es-ES" dirty="0" smtClean="0"/>
              <a:t>han recibido en los </a:t>
            </a:r>
            <a:r>
              <a:rPr lang="es-ES" dirty="0" smtClean="0"/>
              <a:t>últimos </a:t>
            </a:r>
            <a:r>
              <a:rPr lang="es-ES" dirty="0" smtClean="0"/>
              <a:t>tiempos grandes trabajos de </a:t>
            </a:r>
            <a:r>
              <a:rPr lang="es-ES" dirty="0" smtClean="0"/>
              <a:t>restauración.</a:t>
            </a:r>
            <a:endParaRPr lang="es-ES" dirty="0" smtClean="0"/>
          </a:p>
          <a:p>
            <a:r>
              <a:rPr lang="es-ES" dirty="0" smtClean="0"/>
              <a:t>La </a:t>
            </a:r>
            <a:r>
              <a:rPr lang="es-ES" dirty="0" smtClean="0"/>
              <a:t>sustitución </a:t>
            </a:r>
            <a:r>
              <a:rPr lang="es-ES" dirty="0" smtClean="0"/>
              <a:t>y </a:t>
            </a:r>
            <a:r>
              <a:rPr lang="es-ES" dirty="0" smtClean="0"/>
              <a:t>elevación </a:t>
            </a:r>
            <a:r>
              <a:rPr lang="es-ES" dirty="0" smtClean="0"/>
              <a:t>del techos de duelas de madera ha sido una de las mas importantes ya que algunas plantas atravesaban el techo antiguo.</a:t>
            </a:r>
          </a:p>
          <a:p>
            <a:r>
              <a:rPr lang="es-ES" dirty="0" smtClean="0"/>
              <a:t>En esta visita nos hemos encontrado con estas mejoras.</a:t>
            </a:r>
          </a:p>
          <a:p>
            <a:r>
              <a:rPr lang="es-ES" dirty="0" smtClean="0"/>
              <a:t>Las </a:t>
            </a:r>
            <a:r>
              <a:rPr lang="es-ES" dirty="0" smtClean="0"/>
              <a:t>fotografías </a:t>
            </a:r>
            <a:r>
              <a:rPr lang="es-ES" dirty="0" smtClean="0"/>
              <a:t>que siguen son las del ultimo viaje a Portugal en febrero del 2014 por la </a:t>
            </a:r>
            <a:r>
              <a:rPr lang="es-ES" dirty="0" smtClean="0"/>
              <a:t>Asociación </a:t>
            </a:r>
            <a:r>
              <a:rPr lang="es-ES" dirty="0" smtClean="0"/>
              <a:t>Sevillana de Amigos de los Jardines y el Paisaje.</a:t>
            </a:r>
            <a:endParaRPr lang="es-ES" dirty="0"/>
          </a:p>
        </p:txBody>
      </p:sp>
    </p:spTree>
    <p:extLst>
      <p:ext uri="{BB962C8B-B14F-4D97-AF65-F5344CB8AC3E}">
        <p14:creationId xmlns:p14="http://schemas.microsoft.com/office/powerpoint/2010/main" val="3606987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694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45927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154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20568"/>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2541631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7710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039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1129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8092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7108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2371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6479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302893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697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199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68745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3938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58512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01908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0" y="-8776"/>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60" y="-14496"/>
            <a:ext cx="4559840" cy="6858000"/>
          </a:xfrm>
          <a:prstGeom prst="rect">
            <a:avLst/>
          </a:prstGeom>
        </p:spPr>
      </p:pic>
    </p:spTree>
    <p:extLst>
      <p:ext uri="{BB962C8B-B14F-4D97-AF65-F5344CB8AC3E}">
        <p14:creationId xmlns:p14="http://schemas.microsoft.com/office/powerpoint/2010/main" val="949307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836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965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14213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51543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Convento de Sao.Paulo</a:t>
            </a:r>
            <a:endParaRPr lang="es-ES" dirty="0"/>
          </a:p>
        </p:txBody>
      </p:sp>
      <p:sp>
        <p:nvSpPr>
          <p:cNvPr id="3" name="2 Marcador de contenido"/>
          <p:cNvSpPr>
            <a:spLocks noGrp="1"/>
          </p:cNvSpPr>
          <p:nvPr>
            <p:ph sz="quarter" idx="1"/>
          </p:nvPr>
        </p:nvSpPr>
        <p:spPr/>
        <p:txBody>
          <a:bodyPr>
            <a:normAutofit/>
          </a:bodyPr>
          <a:lstStyle/>
          <a:p>
            <a:r>
              <a:rPr lang="es-ES" dirty="0"/>
              <a:t>En medio de los interminables paisajes alentejanos de la Serra d’Ossa, enclavado en una finca de 600 hectáreas entre Estremoz y Redondo, se encuentra el Convento de São Paulo, erguido en 1182 por eremitas que salvaguardaban la tranquilidad, el bienestar y la oración.</a:t>
            </a:r>
          </a:p>
          <a:p>
            <a:r>
              <a:rPr lang="es-ES" dirty="0"/>
              <a:t>Actualmente convertido en un hotel de turismo rural, el Convento de São Paulo perpetúa esta atmósfera de una historia casi milenaria con la comodidad de nuestros días, lo que lo convirtió en un destino único</a:t>
            </a:r>
            <a:r>
              <a:rPr lang="es-ES" dirty="0" smtClean="0"/>
              <a:t>.</a:t>
            </a:r>
            <a:endParaRPr lang="es-ES" dirty="0"/>
          </a:p>
        </p:txBody>
      </p:sp>
    </p:spTree>
    <p:extLst>
      <p:ext uri="{BB962C8B-B14F-4D97-AF65-F5344CB8AC3E}">
        <p14:creationId xmlns:p14="http://schemas.microsoft.com/office/powerpoint/2010/main" val="2453240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Su rica colección de azulejos portugueses, los bajorrelieves de terracota, los frescos, una fuente florentina y la Iglesia Vieja, justificaron su clasificación como inmueble de interés público y monumento nacional; y merecerán, sin duda alguna, su estancia</a:t>
            </a:r>
            <a:r>
              <a:rPr lang="es-ES" dirty="0" smtClean="0"/>
              <a:t>.</a:t>
            </a:r>
          </a:p>
          <a:p>
            <a:r>
              <a:rPr lang="es-ES" dirty="0"/>
              <a:t>Algunas de las habitaciones están instaladas en las antiguas celdas monacales en la zona museológica del convento, eso sí, con todos los detalles de la vida moderna. El restaurante, antigua cantina donde los eremitas tomaban sus refrigerios, sirve platos regionales alentejanos cocinados con los productos de la finca, siempre bañados por vinos de su </a:t>
            </a:r>
            <a:r>
              <a:rPr lang="es-ES" dirty="0" smtClean="0"/>
              <a:t>bodega.</a:t>
            </a:r>
            <a:endParaRPr lang="es-ES" dirty="0"/>
          </a:p>
          <a:p>
            <a:endParaRPr lang="es-ES" dirty="0"/>
          </a:p>
          <a:p>
            <a:endParaRPr lang="es-ES" dirty="0"/>
          </a:p>
        </p:txBody>
      </p:sp>
    </p:spTree>
    <p:extLst>
      <p:ext uri="{BB962C8B-B14F-4D97-AF65-F5344CB8AC3E}">
        <p14:creationId xmlns:p14="http://schemas.microsoft.com/office/powerpoint/2010/main" val="34242807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pasa con el mayor de los entusiasmos por el descubrimiento de la riqueza natural y del vasto patrimonio de vestigios de civilizaciones antiguas, desde monumentos prehistóricos a construcciones góticas, que atraviesa calles y templos romanos, esparcidos por la sierra y por toda la región portuguesa de Alentejo</a:t>
            </a:r>
            <a:r>
              <a:rPr lang="es-ES" dirty="0" smtClean="0"/>
              <a:t>.</a:t>
            </a:r>
          </a:p>
          <a:p>
            <a:r>
              <a:rPr lang="es-ES" dirty="0"/>
              <a:t>La noche se ve envuelta por una tranquilidad sin igual, en que el encanto y el sosiego del Convento de São Paulo, acompañada por los sonidos de la naturaleza, nos convidan al más que merecido descanso</a:t>
            </a:r>
            <a:r>
              <a:rPr lang="es-ES" dirty="0" smtClean="0"/>
              <a:t>.</a:t>
            </a:r>
          </a:p>
          <a:p>
            <a:r>
              <a:rPr lang="es-ES" dirty="0" smtClean="0"/>
              <a:t>Un lugar de paz y tranquilidad.</a:t>
            </a:r>
            <a:endParaRPr lang="es-ES" dirty="0"/>
          </a:p>
        </p:txBody>
      </p:sp>
    </p:spTree>
    <p:extLst>
      <p:ext uri="{BB962C8B-B14F-4D97-AF65-F5344CB8AC3E}">
        <p14:creationId xmlns:p14="http://schemas.microsoft.com/office/powerpoint/2010/main" val="33818342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94339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09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98549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672658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28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60" y="5328"/>
            <a:ext cx="4559840" cy="6858000"/>
          </a:xfrm>
          <a:prstGeom prst="rect">
            <a:avLst/>
          </a:prstGeom>
        </p:spPr>
      </p:pic>
    </p:spTree>
    <p:extLst>
      <p:ext uri="{BB962C8B-B14F-4D97-AF65-F5344CB8AC3E}">
        <p14:creationId xmlns:p14="http://schemas.microsoft.com/office/powerpoint/2010/main" val="35137698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630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612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34990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55002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77113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7970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7236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64"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1104" y="-8384"/>
            <a:ext cx="4559840" cy="6858000"/>
          </a:xfrm>
          <a:prstGeom prst="rect">
            <a:avLst/>
          </a:prstGeom>
        </p:spPr>
      </p:pic>
    </p:spTree>
    <p:extLst>
      <p:ext uri="{BB962C8B-B14F-4D97-AF65-F5344CB8AC3E}">
        <p14:creationId xmlns:p14="http://schemas.microsoft.com/office/powerpoint/2010/main" val="25444791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 y="0"/>
            <a:ext cx="9144000" cy="6957392"/>
          </a:xfrm>
          <a:prstGeom prst="rect">
            <a:avLst/>
          </a:prstGeom>
        </p:spPr>
      </p:pic>
    </p:spTree>
    <p:extLst>
      <p:ext uri="{BB962C8B-B14F-4D97-AF65-F5344CB8AC3E}">
        <p14:creationId xmlns:p14="http://schemas.microsoft.com/office/powerpoint/2010/main" val="28792704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68514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5199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55405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468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5810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27404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93056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7095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105</TotalTime>
  <Words>1603</Words>
  <Application>Microsoft Office PowerPoint</Application>
  <PresentationFormat>Presentación en pantalla (4:3)</PresentationFormat>
  <Paragraphs>188</Paragraphs>
  <Slides>89</Slides>
  <Notes>78</Notes>
  <HiddenSlides>0</HiddenSlides>
  <MMClips>1</MMClips>
  <ScaleCrop>false</ScaleCrop>
  <HeadingPairs>
    <vt:vector size="4" baseType="variant">
      <vt:variant>
        <vt:lpstr>Tema</vt:lpstr>
      </vt:variant>
      <vt:variant>
        <vt:i4>1</vt:i4>
      </vt:variant>
      <vt:variant>
        <vt:lpstr>Títulos de diapositiva</vt:lpstr>
      </vt:variant>
      <vt:variant>
        <vt:i4>89</vt:i4>
      </vt:variant>
    </vt:vector>
  </HeadingPairs>
  <TitlesOfParts>
    <vt:vector size="90" baseType="lpstr">
      <vt:lpstr>Default Theme</vt:lpstr>
      <vt:lpstr>ASOCIACION SEVILLANA DE AMIGOS DE LOS JARDINES Y EL PAISAJE VIAJE A PORTUGAL 2014 ESTUFAS FRIAS CONVENTO S.PAULO</vt:lpstr>
      <vt:lpstr>LAS ESTUFAS FRIAS DE LISBOA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Estufas frías después de la restauración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Convento de Sao.Paulo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ASOCIACION SEVILLANA DE AMIGOS DE LOS JARDINES Y EL PAISAJE VIAJE A PORTUGAL 2014 ESTUFAS FRIAS CONVENTO S.PAULO</dc:title>
  <dc:creator>Josep</dc:creator>
  <cp:lastModifiedBy>Josep</cp:lastModifiedBy>
  <cp:revision>12</cp:revision>
  <dcterms:created xsi:type="dcterms:W3CDTF">2014-02-25T17:52:16Z</dcterms:created>
  <dcterms:modified xsi:type="dcterms:W3CDTF">2015-07-09T11:59:50Z</dcterms:modified>
</cp:coreProperties>
</file>